
<file path=[Content_Types].xml><?xml version="1.0" encoding="utf-8"?>
<Types xmlns="http://schemas.openxmlformats.org/package/2006/content-types">
  <Default Extension="png" ContentType="image/png"/>
  <Default Extension="tmp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58" r:id="rId5"/>
    <p:sldId id="260" r:id="rId6"/>
    <p:sldId id="259" r:id="rId7"/>
    <p:sldId id="264" r:id="rId8"/>
    <p:sldId id="257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1" d="100"/>
          <a:sy n="41" d="100"/>
        </p:scale>
        <p:origin x="72" y="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664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239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679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97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80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021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859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685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028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80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413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E8505-9F68-488E-8EC3-64CEB844512F}" type="datetimeFigureOut">
              <a:rPr lang="en-GB" smtClean="0"/>
              <a:t>05/07/2022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D966-3BD0-45B8-B987-A8A775F51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467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audio" Target="../media/media2.m4a"/><Relationship Id="rId7" Type="http://schemas.openxmlformats.org/officeDocument/2006/relationships/image" Target="../media/image6.png"/><Relationship Id="rId12" Type="http://schemas.openxmlformats.org/officeDocument/2006/relationships/image" Target="../media/image3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3.m4a"/><Relationship Id="rId7" Type="http://schemas.openxmlformats.org/officeDocument/2006/relationships/image" Target="../media/image12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11" Type="http://schemas.openxmlformats.org/officeDocument/2006/relationships/image" Target="../media/image3.png"/><Relationship Id="rId5" Type="http://schemas.openxmlformats.org/officeDocument/2006/relationships/image" Target="../media/image10.png"/><Relationship Id="rId10" Type="http://schemas.openxmlformats.org/officeDocument/2006/relationships/image" Target="../media/image2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3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.jpe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jpe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3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2.jpe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7.m4a"/><Relationship Id="rId7" Type="http://schemas.openxmlformats.org/officeDocument/2006/relationships/image" Target="../media/image2.jpe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3.png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2.jpeg"/><Relationship Id="rId5" Type="http://schemas.openxmlformats.org/officeDocument/2006/relationships/image" Target="../media/image20.tmp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video" Target="https://www.youtube.com/embed/-dWrO9HgTMk" TargetMode="External"/><Relationship Id="rId7" Type="http://schemas.openxmlformats.org/officeDocument/2006/relationships/hyperlink" Target="https://www.youtube.com/watch?v=-dWrO9HgTMk" TargetMode="Externa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9185" y="290945"/>
            <a:ext cx="9144000" cy="883141"/>
          </a:xfrm>
        </p:spPr>
        <p:txBody>
          <a:bodyPr>
            <a:noAutofit/>
          </a:bodyPr>
          <a:lstStyle/>
          <a:p>
            <a:r>
              <a:rPr lang="en-GB" sz="6600" b="1" u="sng" dirty="0"/>
              <a:t>Wheelers </a:t>
            </a:r>
            <a:r>
              <a:rPr lang="en-GB" sz="6600" b="1" u="sng" dirty="0" err="1"/>
              <a:t>ePlatform</a:t>
            </a:r>
            <a:endParaRPr lang="en-GB" sz="6600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9185" y="1174086"/>
            <a:ext cx="9144000" cy="1228292"/>
          </a:xfrm>
        </p:spPr>
        <p:txBody>
          <a:bodyPr>
            <a:normAutofit/>
          </a:bodyPr>
          <a:lstStyle/>
          <a:p>
            <a:r>
              <a:rPr lang="en-GB" sz="3200" dirty="0"/>
              <a:t>eBook and Audiobook Platform</a:t>
            </a:r>
          </a:p>
          <a:p>
            <a:r>
              <a:rPr lang="en-GB" sz="3200" dirty="0"/>
              <a:t>Now Available for The Astley Cooper School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776" y="2319910"/>
            <a:ext cx="5245330" cy="39729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7" y="5650715"/>
            <a:ext cx="914400" cy="11094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4118" y="5650715"/>
            <a:ext cx="914400" cy="1109472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C6BE1C27-0A4F-AFA5-FCBF-E623E5A07D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2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435">
        <p15:prstTrans prst="curtains"/>
      </p:transition>
    </mc:Choice>
    <mc:Fallback xmlns="">
      <p:transition spd="slow" advTm="104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0696" y="291455"/>
            <a:ext cx="114830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Wheeler’s ePlatform is a digital library now available to all Astley Cooper students with </a:t>
            </a:r>
            <a:r>
              <a:rPr lang="en-GB" sz="2800" dirty="0" smtClean="0"/>
              <a:t>10,000</a:t>
            </a:r>
            <a:r>
              <a:rPr lang="en-GB" sz="2800" dirty="0"/>
              <a:t>+ of eBooks and Audiobooks available.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33510" t="18049" r="19870" b="22818"/>
          <a:stretch/>
        </p:blipFill>
        <p:spPr>
          <a:xfrm>
            <a:off x="173951" y="1367350"/>
            <a:ext cx="2901860" cy="207038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075811" y="1367350"/>
            <a:ext cx="23275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G</a:t>
            </a:r>
            <a:r>
              <a:rPr lang="en-GB" sz="2000" b="1" dirty="0">
                <a:solidFill>
                  <a:schemeClr val="accent2"/>
                </a:solidFill>
              </a:rPr>
              <a:t>R</a:t>
            </a:r>
            <a:r>
              <a:rPr lang="en-GB" sz="2000" b="1" dirty="0">
                <a:solidFill>
                  <a:srgbClr val="7030A0"/>
                </a:solidFill>
              </a:rPr>
              <a:t>A</a:t>
            </a:r>
            <a:r>
              <a:rPr lang="en-GB" sz="2000" b="1" dirty="0">
                <a:solidFill>
                  <a:schemeClr val="accent6"/>
                </a:solidFill>
              </a:rPr>
              <a:t>P</a:t>
            </a:r>
            <a:r>
              <a:rPr lang="en-GB" sz="2000" b="1" dirty="0">
                <a:solidFill>
                  <a:srgbClr val="00B0F0"/>
                </a:solidFill>
              </a:rPr>
              <a:t>H</a:t>
            </a:r>
            <a:r>
              <a:rPr lang="en-GB" sz="2000" b="1" dirty="0">
                <a:solidFill>
                  <a:srgbClr val="FF0000"/>
                </a:solidFill>
              </a:rPr>
              <a:t>I</a:t>
            </a:r>
            <a:r>
              <a:rPr lang="en-GB" sz="2000" b="1" dirty="0">
                <a:solidFill>
                  <a:schemeClr val="accent2"/>
                </a:solidFill>
              </a:rPr>
              <a:t>C</a:t>
            </a:r>
            <a:r>
              <a:rPr lang="en-GB" sz="2000" b="1" dirty="0"/>
              <a:t> </a:t>
            </a:r>
            <a:r>
              <a:rPr lang="en-GB" sz="2000" b="1" dirty="0">
                <a:solidFill>
                  <a:srgbClr val="7030A0"/>
                </a:solidFill>
              </a:rPr>
              <a:t>N</a:t>
            </a:r>
            <a:r>
              <a:rPr lang="en-GB" sz="2000" b="1" dirty="0">
                <a:solidFill>
                  <a:schemeClr val="accent6"/>
                </a:solidFill>
              </a:rPr>
              <a:t>O</a:t>
            </a:r>
            <a:r>
              <a:rPr lang="en-GB" sz="2000" b="1" dirty="0">
                <a:solidFill>
                  <a:schemeClr val="accent1"/>
                </a:solidFill>
              </a:rPr>
              <a:t>V</a:t>
            </a:r>
            <a:r>
              <a:rPr lang="en-GB" sz="2000" b="1" dirty="0">
                <a:solidFill>
                  <a:srgbClr val="FF0000"/>
                </a:solidFill>
              </a:rPr>
              <a:t>E</a:t>
            </a:r>
            <a:r>
              <a:rPr lang="en-GB" sz="2000" b="1" dirty="0">
                <a:solidFill>
                  <a:schemeClr val="accent4"/>
                </a:solidFill>
              </a:rPr>
              <a:t>L</a:t>
            </a:r>
            <a:r>
              <a:rPr lang="en-GB" sz="2000" b="1" dirty="0">
                <a:solidFill>
                  <a:srgbClr val="7030A0"/>
                </a:solidFill>
              </a:rPr>
              <a:t>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l="33614" t="28140" r="20300" b="42153"/>
          <a:stretch/>
        </p:blipFill>
        <p:spPr>
          <a:xfrm>
            <a:off x="8819804" y="1367350"/>
            <a:ext cx="3179618" cy="11528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378441" y="2520236"/>
            <a:ext cx="17165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A</a:t>
            </a:r>
            <a:r>
              <a:rPr lang="en-GB" sz="2000" b="1" dirty="0">
                <a:solidFill>
                  <a:schemeClr val="accent2"/>
                </a:solidFill>
              </a:rPr>
              <a:t>U</a:t>
            </a:r>
            <a:r>
              <a:rPr lang="en-GB" sz="2000" b="1" dirty="0">
                <a:solidFill>
                  <a:srgbClr val="7030A0"/>
                </a:solidFill>
              </a:rPr>
              <a:t>D</a:t>
            </a:r>
            <a:r>
              <a:rPr lang="en-GB" sz="2000" b="1" dirty="0">
                <a:solidFill>
                  <a:schemeClr val="accent6"/>
                </a:solidFill>
              </a:rPr>
              <a:t>I</a:t>
            </a:r>
            <a:r>
              <a:rPr lang="en-GB" sz="2000" b="1" dirty="0">
                <a:solidFill>
                  <a:srgbClr val="00B0F0"/>
                </a:solidFill>
              </a:rPr>
              <a:t>O</a:t>
            </a:r>
            <a:r>
              <a:rPr lang="en-GB" sz="2000" b="1" dirty="0">
                <a:solidFill>
                  <a:srgbClr val="FF0000"/>
                </a:solidFill>
              </a:rPr>
              <a:t>B</a:t>
            </a:r>
            <a:r>
              <a:rPr lang="en-GB" sz="2000" b="1" dirty="0">
                <a:solidFill>
                  <a:schemeClr val="accent2"/>
                </a:solidFill>
              </a:rPr>
              <a:t>O</a:t>
            </a:r>
            <a:r>
              <a:rPr lang="en-GB" sz="2000" b="1" dirty="0">
                <a:solidFill>
                  <a:srgbClr val="7030A0"/>
                </a:solidFill>
              </a:rPr>
              <a:t>O</a:t>
            </a:r>
            <a:r>
              <a:rPr lang="en-GB" sz="2000" b="1" dirty="0">
                <a:solidFill>
                  <a:schemeClr val="accent6"/>
                </a:solidFill>
              </a:rPr>
              <a:t>K</a:t>
            </a:r>
            <a:r>
              <a:rPr lang="en-GB" sz="2000" b="1" dirty="0">
                <a:solidFill>
                  <a:srgbClr val="00B0F0"/>
                </a:solidFill>
              </a:rPr>
              <a:t>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l="33731" t="34462" r="20551" b="36787"/>
          <a:stretch/>
        </p:blipFill>
        <p:spPr>
          <a:xfrm>
            <a:off x="8873782" y="3873860"/>
            <a:ext cx="3125640" cy="110566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9433" y="4967730"/>
            <a:ext cx="1095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E</a:t>
            </a:r>
            <a:r>
              <a:rPr lang="en-GB" sz="2000" b="1" dirty="0">
                <a:solidFill>
                  <a:schemeClr val="accent2"/>
                </a:solidFill>
              </a:rPr>
              <a:t>B</a:t>
            </a:r>
            <a:r>
              <a:rPr lang="en-GB" sz="2000" b="1" dirty="0">
                <a:solidFill>
                  <a:srgbClr val="7030A0"/>
                </a:solidFill>
              </a:rPr>
              <a:t>O</a:t>
            </a:r>
            <a:r>
              <a:rPr lang="en-GB" sz="2000" b="1" dirty="0">
                <a:solidFill>
                  <a:schemeClr val="accent6"/>
                </a:solidFill>
              </a:rPr>
              <a:t>O</a:t>
            </a:r>
            <a:r>
              <a:rPr lang="en-GB" sz="2000" b="1" dirty="0">
                <a:solidFill>
                  <a:srgbClr val="00B0F0"/>
                </a:solidFill>
              </a:rPr>
              <a:t>K</a:t>
            </a:r>
            <a:r>
              <a:rPr lang="en-GB" sz="2000" b="1" dirty="0">
                <a:solidFill>
                  <a:srgbClr val="FF0000"/>
                </a:solidFill>
              </a:rPr>
              <a:t>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2" y="5730312"/>
            <a:ext cx="914400" cy="11094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/>
          <a:srcRect l="33935" t="10746" r="20637" b="30607"/>
          <a:stretch/>
        </p:blipFill>
        <p:spPr>
          <a:xfrm>
            <a:off x="228342" y="3569869"/>
            <a:ext cx="2793077" cy="202830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75811" y="3569869"/>
            <a:ext cx="23275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R</a:t>
            </a:r>
            <a:r>
              <a:rPr lang="en-GB" sz="2000" b="1" dirty="0">
                <a:solidFill>
                  <a:srgbClr val="FFC000"/>
                </a:solidFill>
              </a:rPr>
              <a:t>O</a:t>
            </a:r>
            <a:r>
              <a:rPr lang="en-GB" sz="2000" b="1" dirty="0">
                <a:solidFill>
                  <a:srgbClr val="7030A0"/>
                </a:solidFill>
              </a:rPr>
              <a:t>M</a:t>
            </a:r>
            <a:r>
              <a:rPr lang="en-GB" sz="2000" b="1" dirty="0">
                <a:solidFill>
                  <a:srgbClr val="00B050"/>
                </a:solidFill>
              </a:rPr>
              <a:t>A</a:t>
            </a:r>
            <a:r>
              <a:rPr lang="en-GB" sz="2000" b="1" dirty="0">
                <a:solidFill>
                  <a:srgbClr val="00B0F0"/>
                </a:solidFill>
              </a:rPr>
              <a:t>N</a:t>
            </a:r>
            <a:r>
              <a:rPr lang="en-GB" sz="2000" b="1" dirty="0">
                <a:solidFill>
                  <a:srgbClr val="FF0000"/>
                </a:solidFill>
              </a:rPr>
              <a:t>C</a:t>
            </a:r>
            <a:r>
              <a:rPr lang="en-GB" sz="2000" b="1" dirty="0">
                <a:solidFill>
                  <a:srgbClr val="FFC000"/>
                </a:solidFill>
              </a:rPr>
              <a:t>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0"/>
          <a:srcRect l="33876" t="10182" r="29710" b="3688"/>
          <a:stretch/>
        </p:blipFill>
        <p:spPr>
          <a:xfrm>
            <a:off x="5575813" y="1388555"/>
            <a:ext cx="2302626" cy="306358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368111" y="4452136"/>
            <a:ext cx="8140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S</a:t>
            </a:r>
            <a:r>
              <a:rPr lang="en-GB" sz="2000" b="1" dirty="0">
                <a:solidFill>
                  <a:srgbClr val="FFC000"/>
                </a:solidFill>
              </a:rPr>
              <a:t>C</a:t>
            </a:r>
            <a:r>
              <a:rPr lang="en-GB" sz="2000" b="1" dirty="0">
                <a:solidFill>
                  <a:srgbClr val="7030A0"/>
                </a:solidFill>
              </a:rPr>
              <a:t>I</a:t>
            </a:r>
            <a:r>
              <a:rPr lang="en-GB" sz="2000" b="1" dirty="0">
                <a:solidFill>
                  <a:srgbClr val="00B050"/>
                </a:solidFill>
              </a:rPr>
              <a:t>-</a:t>
            </a:r>
            <a:r>
              <a:rPr lang="en-GB" sz="2000" b="1" dirty="0">
                <a:solidFill>
                  <a:srgbClr val="00B0F0"/>
                </a:solidFill>
              </a:rPr>
              <a:t>F</a:t>
            </a:r>
            <a:r>
              <a:rPr lang="en-GB" sz="2000" b="1" dirty="0">
                <a:solidFill>
                  <a:srgbClr val="FF0000"/>
                </a:solidFill>
              </a:rPr>
              <a:t>I</a:t>
            </a:r>
            <a:endParaRPr lang="en-GB" sz="2000" b="1" dirty="0">
              <a:solidFill>
                <a:srgbClr val="FFC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1"/>
          <a:srcRect l="33803" t="46560" r="20593" b="24176"/>
          <a:stretch/>
        </p:blipFill>
        <p:spPr>
          <a:xfrm>
            <a:off x="4130973" y="5229991"/>
            <a:ext cx="3842506" cy="138694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78439" y="5598175"/>
            <a:ext cx="11741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H</a:t>
            </a:r>
            <a:r>
              <a:rPr lang="en-GB" sz="2000" b="1" dirty="0">
                <a:solidFill>
                  <a:srgbClr val="FFC000"/>
                </a:solidFill>
              </a:rPr>
              <a:t>O</a:t>
            </a:r>
            <a:r>
              <a:rPr lang="en-GB" sz="2000" b="1" dirty="0">
                <a:solidFill>
                  <a:srgbClr val="7030A0"/>
                </a:solidFill>
              </a:rPr>
              <a:t>R</a:t>
            </a:r>
            <a:r>
              <a:rPr lang="en-GB" sz="2000" b="1" dirty="0">
                <a:solidFill>
                  <a:srgbClr val="00B050"/>
                </a:solidFill>
              </a:rPr>
              <a:t>R</a:t>
            </a:r>
            <a:r>
              <a:rPr lang="en-GB" sz="2000" b="1" dirty="0">
                <a:solidFill>
                  <a:srgbClr val="00B0F0"/>
                </a:solidFill>
              </a:rPr>
              <a:t>O</a:t>
            </a:r>
            <a:r>
              <a:rPr lang="en-GB" sz="2000" b="1" dirty="0">
                <a:solidFill>
                  <a:srgbClr val="FF0000"/>
                </a:solidFill>
              </a:rPr>
              <a:t>R</a:t>
            </a:r>
            <a:endParaRPr lang="en-GB" sz="2000" b="1" dirty="0">
              <a:solidFill>
                <a:srgbClr val="FFC000"/>
              </a:solidFill>
            </a:endParaRPr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AF44530A-5E1D-27E9-FB16-FD1CCEF607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6685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93"/>
    </mc:Choice>
    <mc:Fallback xmlns="">
      <p:transition spd="slow" advTm="30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2" grpId="0"/>
      <p:bldP spid="6" grpId="0"/>
      <p:bldP spid="8" grpId="0"/>
      <p:bldP spid="11" grpId="0"/>
      <p:bldP spid="1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5883" y="2867204"/>
            <a:ext cx="9144000" cy="3666600"/>
          </a:xfrm>
        </p:spPr>
        <p:txBody>
          <a:bodyPr>
            <a:normAutofit/>
          </a:bodyPr>
          <a:lstStyle/>
          <a:p>
            <a:r>
              <a:rPr lang="en-GB" sz="3200" dirty="0"/>
              <a:t>Borrow 2 titles at a time </a:t>
            </a:r>
            <a:r>
              <a:rPr lang="en-GB" sz="3200" dirty="0" smtClean="0"/>
              <a:t>for 2 weeks – </a:t>
            </a:r>
            <a:r>
              <a:rPr lang="en-GB" sz="3200" dirty="0"/>
              <a:t>so why not borrow both the audiobook and eBook to listen and read-along together</a:t>
            </a:r>
          </a:p>
          <a:p>
            <a:r>
              <a:rPr lang="en-GB" sz="3200" dirty="0">
                <a:solidFill>
                  <a:srgbClr val="FF0000"/>
                </a:solidFill>
              </a:rPr>
              <a:t>G</a:t>
            </a:r>
            <a:r>
              <a:rPr lang="en-GB" sz="3200" dirty="0">
                <a:solidFill>
                  <a:srgbClr val="FFC000"/>
                </a:solidFill>
              </a:rPr>
              <a:t>E</a:t>
            </a:r>
            <a:r>
              <a:rPr lang="en-GB" sz="3200" dirty="0">
                <a:solidFill>
                  <a:srgbClr val="7030A0"/>
                </a:solidFill>
              </a:rPr>
              <a:t>N</a:t>
            </a:r>
            <a:r>
              <a:rPr lang="en-GB" sz="3200" dirty="0">
                <a:solidFill>
                  <a:srgbClr val="00B050"/>
                </a:solidFill>
              </a:rPr>
              <a:t>I</a:t>
            </a:r>
            <a:r>
              <a:rPr lang="en-GB" sz="3200" dirty="0">
                <a:solidFill>
                  <a:srgbClr val="00B0F0"/>
                </a:solidFill>
              </a:rPr>
              <a:t>U</a:t>
            </a:r>
            <a:r>
              <a:rPr lang="en-GB" sz="3200" dirty="0">
                <a:solidFill>
                  <a:srgbClr val="FF0000"/>
                </a:solidFill>
              </a:rPr>
              <a:t>S</a:t>
            </a:r>
            <a:r>
              <a:rPr lang="en-GB" sz="3200" dirty="0">
                <a:solidFill>
                  <a:srgbClr val="FFC000"/>
                </a:solidFill>
              </a:rPr>
              <a:t>!</a:t>
            </a:r>
            <a:r>
              <a:rPr lang="en-GB" sz="3200" dirty="0">
                <a:solidFill>
                  <a:srgbClr val="7030A0"/>
                </a:solidFill>
              </a:rPr>
              <a:t>!</a:t>
            </a:r>
            <a:r>
              <a:rPr lang="en-GB" sz="3200" dirty="0">
                <a:solidFill>
                  <a:srgbClr val="00B050"/>
                </a:solidFill>
              </a:rPr>
              <a:t>!</a:t>
            </a:r>
          </a:p>
          <a:p>
            <a:endParaRPr lang="en-GB" sz="3200" dirty="0"/>
          </a:p>
          <a:p>
            <a:r>
              <a:rPr lang="en-GB" sz="3200" dirty="0" smtClean="0"/>
              <a:t>Titles automatically return after 2 weeks so no late reminders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51869" t="28194" r="38339" b="42913"/>
          <a:stretch/>
        </p:blipFill>
        <p:spPr>
          <a:xfrm>
            <a:off x="1737768" y="444112"/>
            <a:ext cx="1204866" cy="19998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l="70115" t="37512" r="20471" b="33345"/>
          <a:stretch/>
        </p:blipFill>
        <p:spPr>
          <a:xfrm>
            <a:off x="9104907" y="445236"/>
            <a:ext cx="1214491" cy="21925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l="61207" t="52878" r="29825" b="18464"/>
          <a:stretch/>
        </p:blipFill>
        <p:spPr>
          <a:xfrm>
            <a:off x="7650386" y="444112"/>
            <a:ext cx="1195826" cy="21494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/>
          <a:srcRect l="39410" t="50044" r="50355" b="19388"/>
          <a:stretch/>
        </p:blipFill>
        <p:spPr>
          <a:xfrm>
            <a:off x="335509" y="444112"/>
            <a:ext cx="1190374" cy="19998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/>
          <a:srcRect l="19954" t="18384" r="70304" b="50816"/>
          <a:stretch/>
        </p:blipFill>
        <p:spPr>
          <a:xfrm>
            <a:off x="10578093" y="483903"/>
            <a:ext cx="1109319" cy="19727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9"/>
          <a:srcRect l="19614" t="59846" r="69951" b="8591"/>
          <a:stretch/>
        </p:blipFill>
        <p:spPr>
          <a:xfrm>
            <a:off x="3147748" y="444112"/>
            <a:ext cx="1182933" cy="2012524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289884" y="357341"/>
            <a:ext cx="1281624" cy="17338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607487" y="412257"/>
            <a:ext cx="1281624" cy="17338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535193" y="420491"/>
            <a:ext cx="1281624" cy="1733894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116283" y="402283"/>
            <a:ext cx="1281624" cy="1733894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695339" y="345677"/>
            <a:ext cx="1281624" cy="173389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9071340" y="420491"/>
            <a:ext cx="1281624" cy="173389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4" y="5748528"/>
            <a:ext cx="914400" cy="1109472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14D792FB-1E52-F999-A86C-D78AEEA2699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136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69"/>
    </mc:Choice>
    <mc:Fallback xmlns="">
      <p:transition spd="slow" advTm="207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3331" y="167353"/>
            <a:ext cx="11055927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err="1"/>
              <a:t>ePlatform</a:t>
            </a:r>
            <a:r>
              <a:rPr lang="en-GB" sz="2800" dirty="0"/>
              <a:t> is accessible via a tile in RM Unify (search and add to ‘my launch pad’ if not already visible)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Select the tile to launch Wheeler </a:t>
            </a:r>
            <a:r>
              <a:rPr lang="en-GB" sz="2800" dirty="0" err="1"/>
              <a:t>ePlatform</a:t>
            </a:r>
            <a:endParaRPr lang="en-GB" sz="2800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t="8816" b="4464"/>
          <a:stretch/>
        </p:blipFill>
        <p:spPr>
          <a:xfrm>
            <a:off x="1836854" y="2294314"/>
            <a:ext cx="8728879" cy="4257968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7988530" y="3060935"/>
            <a:ext cx="1130532" cy="98921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bg1"/>
                </a:solidFill>
              </a:ln>
              <a:noFill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4" y="5688748"/>
            <a:ext cx="914400" cy="1109472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F3E7F5E3-65D0-5883-D96F-4C8D197BB8F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935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1"/>
    </mc:Choice>
    <mc:Fallback xmlns="">
      <p:transition spd="slow" advTm="183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18411" t="10237" r="1295" b="10276"/>
          <a:stretch/>
        </p:blipFill>
        <p:spPr>
          <a:xfrm>
            <a:off x="1434387" y="1289500"/>
            <a:ext cx="9001795" cy="50125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7649" y="408560"/>
            <a:ext cx="9975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Locate and select ‘Sign In’ in the top right hand corner of the screen</a:t>
            </a:r>
          </a:p>
        </p:txBody>
      </p:sp>
      <p:sp>
        <p:nvSpPr>
          <p:cNvPr id="4" name="Oval 3"/>
          <p:cNvSpPr/>
          <p:nvPr/>
        </p:nvSpPr>
        <p:spPr>
          <a:xfrm>
            <a:off x="9802260" y="1097280"/>
            <a:ext cx="738278" cy="56526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0" y="5680435"/>
            <a:ext cx="914400" cy="110947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4D2B7A3-3B7B-B0E1-0B44-F250413A91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866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1"/>
    </mc:Choice>
    <mc:Fallback xmlns="">
      <p:transition spd="slow" advTm="7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17812" t="9682" b="30599"/>
          <a:stretch/>
        </p:blipFill>
        <p:spPr>
          <a:xfrm>
            <a:off x="917608" y="1920867"/>
            <a:ext cx="10494736" cy="42893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12669" y="4441214"/>
            <a:ext cx="2626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Username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12669" y="4995950"/>
            <a:ext cx="2626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Password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71" y="5655498"/>
            <a:ext cx="914400" cy="1109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17608" y="423949"/>
            <a:ext cx="104947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To log in use your school network username and password. These are what you use to log in to the school computers.</a:t>
            </a:r>
          </a:p>
        </p:txBody>
      </p:sp>
      <p:sp>
        <p:nvSpPr>
          <p:cNvPr id="7" name="Oval 6"/>
          <p:cNvSpPr/>
          <p:nvPr/>
        </p:nvSpPr>
        <p:spPr>
          <a:xfrm>
            <a:off x="1064029" y="3990735"/>
            <a:ext cx="3175462" cy="221949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5EC889C5-EB54-A84A-F699-CD31561D4F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96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81"/>
    </mc:Choice>
    <mc:Fallback xmlns="">
      <p:transition spd="slow" advTm="202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7403" y="390699"/>
            <a:ext cx="99170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</a:rPr>
              <a:t>C</a:t>
            </a:r>
            <a:r>
              <a:rPr lang="en-GB" sz="4000" dirty="0">
                <a:solidFill>
                  <a:srgbClr val="FFC000"/>
                </a:solidFill>
              </a:rPr>
              <a:t>O</a:t>
            </a:r>
            <a:r>
              <a:rPr lang="en-GB" sz="4000" dirty="0">
                <a:solidFill>
                  <a:srgbClr val="7030A0"/>
                </a:solidFill>
              </a:rPr>
              <a:t>N</a:t>
            </a:r>
            <a:r>
              <a:rPr lang="en-GB" sz="4000" dirty="0">
                <a:solidFill>
                  <a:srgbClr val="00B050"/>
                </a:solidFill>
              </a:rPr>
              <a:t>G</a:t>
            </a:r>
            <a:r>
              <a:rPr lang="en-GB" sz="4000" dirty="0">
                <a:solidFill>
                  <a:srgbClr val="00B0F0"/>
                </a:solidFill>
              </a:rPr>
              <a:t>R</a:t>
            </a:r>
            <a:r>
              <a:rPr lang="en-GB" sz="4000" dirty="0">
                <a:solidFill>
                  <a:srgbClr val="FF0000"/>
                </a:solidFill>
              </a:rPr>
              <a:t>A</a:t>
            </a:r>
            <a:r>
              <a:rPr lang="en-GB" sz="4000" dirty="0">
                <a:solidFill>
                  <a:srgbClr val="FFC000"/>
                </a:solidFill>
              </a:rPr>
              <a:t>T</a:t>
            </a:r>
            <a:r>
              <a:rPr lang="en-GB" sz="4000" dirty="0">
                <a:solidFill>
                  <a:srgbClr val="7030A0"/>
                </a:solidFill>
              </a:rPr>
              <a:t>U</a:t>
            </a:r>
            <a:r>
              <a:rPr lang="en-GB" sz="4000" dirty="0">
                <a:solidFill>
                  <a:srgbClr val="00B050"/>
                </a:solidFill>
              </a:rPr>
              <a:t>L</a:t>
            </a:r>
            <a:r>
              <a:rPr lang="en-GB" sz="4000" dirty="0">
                <a:solidFill>
                  <a:srgbClr val="00B0F0"/>
                </a:solidFill>
              </a:rPr>
              <a:t>A</a:t>
            </a:r>
            <a:r>
              <a:rPr lang="en-GB" sz="4000" dirty="0">
                <a:solidFill>
                  <a:srgbClr val="FF0000"/>
                </a:solidFill>
              </a:rPr>
              <a:t>T</a:t>
            </a:r>
            <a:r>
              <a:rPr lang="en-GB" sz="4000" dirty="0">
                <a:solidFill>
                  <a:srgbClr val="FFC000"/>
                </a:solidFill>
              </a:rPr>
              <a:t>I</a:t>
            </a:r>
            <a:r>
              <a:rPr lang="en-GB" sz="4000" dirty="0">
                <a:solidFill>
                  <a:srgbClr val="7030A0"/>
                </a:solidFill>
              </a:rPr>
              <a:t>O</a:t>
            </a:r>
            <a:r>
              <a:rPr lang="en-GB" sz="4000" dirty="0">
                <a:solidFill>
                  <a:srgbClr val="00B050"/>
                </a:solidFill>
              </a:rPr>
              <a:t>N</a:t>
            </a:r>
            <a:r>
              <a:rPr lang="en-GB" sz="4000" dirty="0">
                <a:solidFill>
                  <a:srgbClr val="00B0F0"/>
                </a:solidFill>
              </a:rPr>
              <a:t>S</a:t>
            </a:r>
            <a:r>
              <a:rPr lang="en-GB" sz="4000" dirty="0">
                <a:solidFill>
                  <a:srgbClr val="FF0000"/>
                </a:solidFill>
              </a:rPr>
              <a:t>!</a:t>
            </a:r>
            <a:r>
              <a:rPr lang="en-GB" sz="4000" dirty="0">
                <a:solidFill>
                  <a:srgbClr val="FFC000"/>
                </a:solidFill>
              </a:rPr>
              <a:t>!</a:t>
            </a:r>
            <a:r>
              <a:rPr lang="en-GB" sz="4000" dirty="0">
                <a:solidFill>
                  <a:srgbClr val="7030A0"/>
                </a:solidFill>
              </a:rPr>
              <a:t>!</a:t>
            </a:r>
          </a:p>
          <a:p>
            <a:endParaRPr lang="en-GB" sz="2800" dirty="0"/>
          </a:p>
          <a:p>
            <a:pPr algn="ctr"/>
            <a:r>
              <a:rPr lang="en-GB" sz="2800" dirty="0"/>
              <a:t>Now search and borrow an eBook or audiobook.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33768" t="12753" r="19962" b="3291"/>
          <a:stretch/>
        </p:blipFill>
        <p:spPr>
          <a:xfrm>
            <a:off x="1138843" y="1960359"/>
            <a:ext cx="4472248" cy="45646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/>
          <a:srcRect l="33596" t="9567" r="20277" b="3110"/>
          <a:stretch/>
        </p:blipFill>
        <p:spPr>
          <a:xfrm>
            <a:off x="7165571" y="1960360"/>
            <a:ext cx="4281054" cy="45587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71" y="5655498"/>
            <a:ext cx="914400" cy="110947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C6D3D84-BCBF-F003-540F-3677D9F80B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763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92"/>
    </mc:Choice>
    <mc:Fallback xmlns="">
      <p:transition spd="slow" advTm="7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7324" y="496038"/>
            <a:ext cx="11488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Download the </a:t>
            </a:r>
            <a:r>
              <a:rPr lang="en-GB" sz="2800" dirty="0" err="1"/>
              <a:t>ePlatform</a:t>
            </a:r>
            <a:r>
              <a:rPr lang="en-GB" sz="2800" dirty="0"/>
              <a:t> app on IOS/Android/Windows – to read on the go!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287" y="1551512"/>
            <a:ext cx="9542259" cy="19861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71845" y="3537684"/>
            <a:ext cx="975914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Please be aware - this </a:t>
            </a:r>
            <a:r>
              <a:rPr lang="en-GB" sz="2400" dirty="0" err="1"/>
              <a:t>ePlatform</a:t>
            </a:r>
            <a:r>
              <a:rPr lang="en-GB" sz="2400" dirty="0"/>
              <a:t> is totally separate from Accessit – the schools library system. The content will be different. </a:t>
            </a:r>
          </a:p>
          <a:p>
            <a:endParaRPr lang="en-GB" sz="2400" dirty="0"/>
          </a:p>
          <a:p>
            <a:r>
              <a:rPr lang="en-GB" sz="3200" dirty="0">
                <a:solidFill>
                  <a:srgbClr val="FF0000"/>
                </a:solidFill>
              </a:rPr>
              <a:t>E</a:t>
            </a:r>
            <a:r>
              <a:rPr lang="en-GB" sz="3200" dirty="0">
                <a:solidFill>
                  <a:srgbClr val="FFC000"/>
                </a:solidFill>
              </a:rPr>
              <a:t>N</a:t>
            </a:r>
            <a:r>
              <a:rPr lang="en-GB" sz="3200" dirty="0">
                <a:solidFill>
                  <a:srgbClr val="7030A0"/>
                </a:solidFill>
              </a:rPr>
              <a:t>J</a:t>
            </a:r>
            <a:r>
              <a:rPr lang="en-GB" sz="3200" dirty="0">
                <a:solidFill>
                  <a:srgbClr val="00B050"/>
                </a:solidFill>
              </a:rPr>
              <a:t>O</a:t>
            </a:r>
            <a:r>
              <a:rPr lang="en-GB" sz="3200" dirty="0">
                <a:solidFill>
                  <a:srgbClr val="00B0F0"/>
                </a:solidFill>
              </a:rPr>
              <a:t>Y</a:t>
            </a:r>
            <a:r>
              <a:rPr lang="en-GB" sz="3200" dirty="0">
                <a:solidFill>
                  <a:srgbClr val="FF0000"/>
                </a:solidFill>
              </a:rPr>
              <a:t>!</a:t>
            </a:r>
            <a:r>
              <a:rPr lang="en-GB" sz="3200" dirty="0">
                <a:solidFill>
                  <a:srgbClr val="FFC000"/>
                </a:solidFill>
              </a:rPr>
              <a:t>!</a:t>
            </a:r>
            <a:r>
              <a:rPr lang="en-GB" sz="3200" dirty="0">
                <a:solidFill>
                  <a:srgbClr val="7030A0"/>
                </a:solidFill>
              </a:rPr>
              <a:t>!</a:t>
            </a:r>
          </a:p>
          <a:p>
            <a:endParaRPr lang="en-GB" sz="2400" dirty="0"/>
          </a:p>
          <a:p>
            <a:r>
              <a:rPr lang="en-GB" sz="2400" dirty="0"/>
              <a:t>And have a lovely summer full of reading.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8" y="5748528"/>
            <a:ext cx="914400" cy="110947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2F1F580-DD94-0279-5794-2FE6FE7162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388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66"/>
    </mc:Choice>
    <mc:Fallback xmlns="">
      <p:transition spd="slow" advTm="19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6" y="5680435"/>
            <a:ext cx="914400" cy="11094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162" y="5680435"/>
            <a:ext cx="914400" cy="110947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9F5A51E-1D2E-C3C7-2B47-70908A7DE3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61748" y="3244334"/>
            <a:ext cx="50685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https://www.youtube.com/watch?v=-dWrO9HgTMk</a:t>
            </a:r>
            <a:endParaRPr lang="en-GB" dirty="0"/>
          </a:p>
        </p:txBody>
      </p:sp>
      <p:pic>
        <p:nvPicPr>
          <p:cNvPr id="8" name="-dWrO9HgTMk"/>
          <p:cNvPicPr>
            <a:picLocks noRot="1" noChangeAspect="1"/>
          </p:cNvPicPr>
          <p:nvPr>
            <a:videoFile r:link="rId3"/>
          </p:nvPr>
        </p:nvPicPr>
        <p:blipFill>
          <a:blip r:embed="rId8"/>
          <a:stretch>
            <a:fillRect/>
          </a:stretch>
        </p:blipFill>
        <p:spPr>
          <a:xfrm>
            <a:off x="1130531" y="635924"/>
            <a:ext cx="9825644" cy="552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49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166"/>
    </mc:Choice>
    <mc:Fallback xmlns="">
      <p:transition spd="slow" advTm="94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9787" objId="6"/>
        <p14:triggerEvt type="onClick" time="9788" objId="6"/>
        <p14:pauseEvt time="94128" objId="6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4|4.5|2.4|2.5|2.8|1.7|1.5|2.3|2.4|1.4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4.2|4.8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3|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2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</TotalTime>
  <Words>216</Words>
  <Application>Microsoft Office PowerPoint</Application>
  <PresentationFormat>Widescreen</PresentationFormat>
  <Paragraphs>32</Paragraphs>
  <Slides>9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Wheelers ePlatform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AnimashaunC</dc:creator>
  <cp:lastModifiedBy>AnimashaunC</cp:lastModifiedBy>
  <cp:revision>49</cp:revision>
  <dcterms:created xsi:type="dcterms:W3CDTF">2022-06-13T07:35:02Z</dcterms:created>
  <dcterms:modified xsi:type="dcterms:W3CDTF">2022-07-05T12:03:41Z</dcterms:modified>
</cp:coreProperties>
</file>