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g255e2a43be4_0_1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 name="Google Shape;55;g255e2a43be4_0_1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255e2a43be4_0_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255e2a43be4_0_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2e7cbee1b3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2e7cbee1b3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2e7cbee1b32_1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2e7cbee1b32_1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2e7cbee1b32_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2e7cbee1b32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2e7cbee1b32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2e7cbee1b32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55e2a43be4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55e2a43be4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255e2a43be4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255e2a43be4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without dots">
  <p:cSld name="Title and content without dots">
    <p:spTree>
      <p:nvGrpSpPr>
        <p:cNvPr id="50" name="Shape 50"/>
        <p:cNvGrpSpPr/>
        <p:nvPr/>
      </p:nvGrpSpPr>
      <p:grpSpPr>
        <a:xfrm>
          <a:off x="0" y="0"/>
          <a:ext cx="0" cy="0"/>
          <a:chOff x="0" y="0"/>
          <a:chExt cx="0" cy="0"/>
        </a:xfrm>
      </p:grpSpPr>
      <p:sp>
        <p:nvSpPr>
          <p:cNvPr id="51" name="Google Shape;51;p13"/>
          <p:cNvSpPr txBox="1"/>
          <p:nvPr>
            <p:ph idx="1" type="body"/>
          </p:nvPr>
        </p:nvSpPr>
        <p:spPr>
          <a:xfrm>
            <a:off x="621506" y="1431000"/>
            <a:ext cx="6749700" cy="2835000"/>
          </a:xfrm>
          <a:prstGeom prst="rect">
            <a:avLst/>
          </a:prstGeom>
          <a:noFill/>
          <a:ln>
            <a:noFill/>
          </a:ln>
        </p:spPr>
        <p:txBody>
          <a:bodyPr anchorCtr="0" anchor="t" bIns="34275" lIns="68575" spcFirstLastPara="1" rIns="68575" wrap="square" tIns="34275">
            <a:noAutofit/>
          </a:bodyPr>
          <a:lstStyle>
            <a:lvl1pPr indent="-323850" lvl="0" marL="457200" rtl="0" algn="l">
              <a:spcBef>
                <a:spcPts val="0"/>
              </a:spcBef>
              <a:spcAft>
                <a:spcPts val="0"/>
              </a:spcAft>
              <a:buSzPts val="1500"/>
              <a:buChar char="●"/>
              <a:defRPr/>
            </a:lvl1pPr>
            <a:lvl2pPr indent="-311150" lvl="1" marL="914400" rtl="0" algn="l">
              <a:spcBef>
                <a:spcPts val="900"/>
              </a:spcBef>
              <a:spcAft>
                <a:spcPts val="0"/>
              </a:spcAft>
              <a:buSzPts val="1300"/>
              <a:buChar char="○"/>
              <a:defRPr/>
            </a:lvl2pPr>
            <a:lvl3pPr indent="-317500" lvl="2" marL="1371600" rtl="0" algn="l">
              <a:spcBef>
                <a:spcPts val="900"/>
              </a:spcBef>
              <a:spcAft>
                <a:spcPts val="0"/>
              </a:spcAft>
              <a:buSzPts val="1400"/>
              <a:buChar char="■"/>
              <a:defRPr/>
            </a:lvl3pPr>
            <a:lvl4pPr indent="-317500" lvl="3" marL="1828800" rtl="0" algn="l">
              <a:spcBef>
                <a:spcPts val="900"/>
              </a:spcBef>
              <a:spcAft>
                <a:spcPts val="0"/>
              </a:spcAft>
              <a:buSzPts val="1400"/>
              <a:buChar char="●"/>
              <a:defRPr/>
            </a:lvl4pPr>
            <a:lvl5pPr indent="-317500" lvl="4" marL="2286000" rtl="0" algn="l">
              <a:spcBef>
                <a:spcPts val="1200"/>
              </a:spcBef>
              <a:spcAft>
                <a:spcPts val="0"/>
              </a:spcAft>
              <a:buSzPts val="1400"/>
              <a:buChar char="○"/>
              <a:defRPr/>
            </a:lvl5pPr>
            <a:lvl6pPr indent="-317500" lvl="5" marL="2743200" rtl="0" algn="l">
              <a:spcBef>
                <a:spcPts val="1200"/>
              </a:spcBef>
              <a:spcAft>
                <a:spcPts val="0"/>
              </a:spcAft>
              <a:buClr>
                <a:schemeClr val="dk1"/>
              </a:buClr>
              <a:buSzPts val="1400"/>
              <a:buChar char="■"/>
              <a:defRPr/>
            </a:lvl6pPr>
            <a:lvl7pPr indent="-317500" lvl="6" marL="3200400" rtl="0" algn="l">
              <a:spcBef>
                <a:spcPts val="1200"/>
              </a:spcBef>
              <a:spcAft>
                <a:spcPts val="0"/>
              </a:spcAft>
              <a:buClr>
                <a:schemeClr val="dk1"/>
              </a:buClr>
              <a:buSzPts val="1400"/>
              <a:buChar char="●"/>
              <a:defRPr/>
            </a:lvl7pPr>
            <a:lvl8pPr indent="-317500" lvl="7" marL="3657600" rtl="0" algn="l">
              <a:spcBef>
                <a:spcPts val="1200"/>
              </a:spcBef>
              <a:spcAft>
                <a:spcPts val="0"/>
              </a:spcAft>
              <a:buClr>
                <a:schemeClr val="dk1"/>
              </a:buClr>
              <a:buSzPts val="1400"/>
              <a:buChar char="○"/>
              <a:defRPr/>
            </a:lvl8pPr>
            <a:lvl9pPr indent="-317500" lvl="8" marL="4114800" rtl="0" algn="l">
              <a:spcBef>
                <a:spcPts val="1200"/>
              </a:spcBef>
              <a:spcAft>
                <a:spcPts val="1200"/>
              </a:spcAft>
              <a:buClr>
                <a:schemeClr val="dk1"/>
              </a:buClr>
              <a:buSzPts val="1400"/>
              <a:buChar char="■"/>
              <a:defRPr/>
            </a:lvl9pPr>
          </a:lstStyle>
          <a:p/>
        </p:txBody>
      </p:sp>
      <p:sp>
        <p:nvSpPr>
          <p:cNvPr id="52" name="Google Shape;52;p13"/>
          <p:cNvSpPr txBox="1"/>
          <p:nvPr>
            <p:ph type="title"/>
          </p:nvPr>
        </p:nvSpPr>
        <p:spPr>
          <a:xfrm>
            <a:off x="621000" y="405000"/>
            <a:ext cx="6750000" cy="8640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Clr>
                <a:schemeClr val="dk2"/>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s://www.amazon.co.uk/Handmaids-Tale-Vintage-Classics/dp/1784873187/ref=pd_lpo_sccl_1/258-5093304-9656803?pd_rd_w=4H49N&amp;content-id=amzn1.sym.efc89c20-c5a9-4620-b6cd-2f4e51bac956&amp;pf_rd_p=efc89c20-c5a9-4620-b6cd-2f4e51bac956&amp;pf_rd_r=WXMVPB0XD5YQ14609X0W&amp;pd_rd_wg=FYHWQ&amp;pd_rd_r=9591eaaa-dc04-4436-ae9b-e2c1e9521bec&amp;pd_rd_i=1784873187&amp;psc=1" TargetMode="External"/><Relationship Id="rId4" Type="http://schemas.openxmlformats.org/officeDocument/2006/relationships/hyperlink" Target="https://www.amazon.co.uk/Frankenstein-1818-Text-Penguin-Classics-ebook/dp/B071NCSKSP/ref=sr_1_6?keywords=frankenstein+by+mary+shelley&amp;qid=1687954984&amp;sprefix=frankenstein+by+%2Caps%2C105&amp;sr=8-6"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www.youtube.com/watch?v=7v-mfJMyBO0" TargetMode="Externa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www.youtube.com/watch?v=PDgu25Dsv34" TargetMode="Externa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www.bbc.co.uk/sounds/play/b017mvwy"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p1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Reading </a:t>
            </a:r>
            <a:endParaRPr/>
          </a:p>
        </p:txBody>
      </p:sp>
      <p:sp>
        <p:nvSpPr>
          <p:cNvPr id="58" name="Google Shape;58;p1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Prose Component 2</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READING:</a:t>
            </a:r>
            <a:endParaRPr/>
          </a:p>
        </p:txBody>
      </p:sp>
      <p:sp>
        <p:nvSpPr>
          <p:cNvPr id="64" name="Google Shape;64;p15"/>
          <p:cNvSpPr txBox="1"/>
          <p:nvPr>
            <p:ph idx="1" type="body"/>
          </p:nvPr>
        </p:nvSpPr>
        <p:spPr>
          <a:xfrm>
            <a:off x="311700" y="121862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i="1" lang="en" u="sng">
                <a:solidFill>
                  <a:schemeClr val="dk1"/>
                </a:solidFill>
              </a:rPr>
              <a:t>Handmaid’s Tale by </a:t>
            </a:r>
            <a:r>
              <a:rPr b="1" i="1" lang="en" u="sng">
                <a:solidFill>
                  <a:schemeClr val="dk1"/>
                </a:solidFill>
              </a:rPr>
              <a:t>Margaret</a:t>
            </a:r>
            <a:r>
              <a:rPr b="1" i="1" lang="en" u="sng">
                <a:solidFill>
                  <a:schemeClr val="dk1"/>
                </a:solidFill>
              </a:rPr>
              <a:t> Atwood</a:t>
            </a:r>
            <a:endParaRPr b="1" i="1" u="sng">
              <a:solidFill>
                <a:schemeClr val="dk1"/>
              </a:solidFill>
            </a:endParaRPr>
          </a:p>
          <a:p>
            <a:pPr indent="0" lvl="0" marL="0" rtl="0" algn="l">
              <a:spcBef>
                <a:spcPts val="1200"/>
              </a:spcBef>
              <a:spcAft>
                <a:spcPts val="0"/>
              </a:spcAft>
              <a:buNone/>
            </a:pPr>
            <a:r>
              <a:rPr b="1" i="1" lang="en" sz="1100" u="sng">
                <a:solidFill>
                  <a:schemeClr val="dk1"/>
                </a:solidFill>
              </a:rPr>
              <a:t>Link to </a:t>
            </a:r>
            <a:r>
              <a:rPr b="1" i="1" lang="en" sz="1100" u="sng">
                <a:solidFill>
                  <a:schemeClr val="dk1"/>
                </a:solidFill>
              </a:rPr>
              <a:t>purchase</a:t>
            </a:r>
            <a:r>
              <a:rPr b="1" i="1" lang="en" sz="1100" u="sng">
                <a:solidFill>
                  <a:schemeClr val="dk1"/>
                </a:solidFill>
              </a:rPr>
              <a:t>: </a:t>
            </a:r>
            <a:endParaRPr b="1" i="1" sz="1100" u="sng">
              <a:solidFill>
                <a:schemeClr val="dk1"/>
              </a:solidFill>
            </a:endParaRPr>
          </a:p>
          <a:p>
            <a:pPr indent="0" lvl="0" marL="0" rtl="0" algn="l">
              <a:spcBef>
                <a:spcPts val="1200"/>
              </a:spcBef>
              <a:spcAft>
                <a:spcPts val="0"/>
              </a:spcAft>
              <a:buNone/>
            </a:pPr>
            <a:r>
              <a:rPr lang="en" sz="1100" u="sng">
                <a:solidFill>
                  <a:schemeClr val="hlink"/>
                </a:solidFill>
                <a:hlinkClick r:id="rId3"/>
              </a:rPr>
              <a:t>https://www.amazon.co.uk/Handmaids-Tale-Vintage-Classics/dp/1784873187/ref=pd_lpo_sccl_1/258-5093304-9656803?pd_rd_w=4H49N&amp;content-id=amzn1.sym.efc89c20-c5a9-4620-b6cd-2f4e51bac956&amp;pf_rd_p=efc89c20-c5a9-4620-b6cd-2f4e51bac956&amp;pf_rd_r=WXMVPB0XD5YQ14609X0W&amp;pd_rd_wg=FYHWQ&amp;pd_rd_r=9591eaaa-dc04-4436-ae9b-e2c1e9521bec&amp;pd_rd_i=1784873187&amp;psc=1</a:t>
            </a:r>
            <a:endParaRPr sz="1100"/>
          </a:p>
          <a:p>
            <a:pPr indent="0" lvl="0" marL="0" rtl="0" algn="l">
              <a:spcBef>
                <a:spcPts val="1200"/>
              </a:spcBef>
              <a:spcAft>
                <a:spcPts val="0"/>
              </a:spcAft>
              <a:buClr>
                <a:schemeClr val="dk1"/>
              </a:buClr>
              <a:buSzPts val="1100"/>
              <a:buFont typeface="Arial"/>
              <a:buNone/>
            </a:pPr>
            <a:r>
              <a:rPr b="1" i="1" lang="en" u="sng">
                <a:solidFill>
                  <a:schemeClr val="dk1"/>
                </a:solidFill>
              </a:rPr>
              <a:t>Frankenstein</a:t>
            </a:r>
            <a:r>
              <a:rPr b="1" i="1" lang="en" u="sng">
                <a:solidFill>
                  <a:schemeClr val="dk1"/>
                </a:solidFill>
              </a:rPr>
              <a:t> by Mary Shelley</a:t>
            </a:r>
            <a:endParaRPr b="1" i="1" u="sng">
              <a:solidFill>
                <a:schemeClr val="dk1"/>
              </a:solidFill>
            </a:endParaRPr>
          </a:p>
          <a:p>
            <a:pPr indent="0" lvl="0" marL="0" rtl="0" algn="l">
              <a:spcBef>
                <a:spcPts val="1200"/>
              </a:spcBef>
              <a:spcAft>
                <a:spcPts val="0"/>
              </a:spcAft>
              <a:buNone/>
            </a:pPr>
            <a:r>
              <a:rPr b="1" i="1" lang="en" sz="1100" u="sng">
                <a:solidFill>
                  <a:schemeClr val="dk1"/>
                </a:solidFill>
              </a:rPr>
              <a:t>Link to purchase: </a:t>
            </a:r>
            <a:endParaRPr sz="1100">
              <a:solidFill>
                <a:schemeClr val="dk1"/>
              </a:solidFill>
            </a:endParaRPr>
          </a:p>
          <a:p>
            <a:pPr indent="0" lvl="0" marL="0" rtl="0" algn="l">
              <a:spcBef>
                <a:spcPts val="1200"/>
              </a:spcBef>
              <a:spcAft>
                <a:spcPts val="1200"/>
              </a:spcAft>
              <a:buNone/>
            </a:pPr>
            <a:r>
              <a:rPr lang="en" sz="1100" u="sng">
                <a:solidFill>
                  <a:schemeClr val="hlink"/>
                </a:solidFill>
                <a:hlinkClick r:id="rId4"/>
              </a:rPr>
              <a:t>https://www.amazon.co.uk/Frankenstein-1818-Text-Penguin-Classics-ebook/dp/B071NCSKSP/ref=sr_1_6?keywords=frankenstein+by+mary+shelley&amp;qid=1687954984&amp;sprefix=frankenstein+by+%2Caps%2C105&amp;sr=8-6</a:t>
            </a:r>
            <a:r>
              <a:rPr lang="en" sz="1100"/>
              <a:t>  </a:t>
            </a:r>
            <a:endParaRPr sz="11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Watch the TED Talk on ‘The Handmaid’s Tale’ and answer the following questions</a:t>
            </a:r>
            <a:endParaRPr/>
          </a:p>
        </p:txBody>
      </p:sp>
      <p:sp>
        <p:nvSpPr>
          <p:cNvPr id="70" name="Google Shape;70;p16"/>
          <p:cNvSpPr txBox="1"/>
          <p:nvPr>
            <p:ph idx="1" type="body"/>
          </p:nvPr>
        </p:nvSpPr>
        <p:spPr>
          <a:xfrm>
            <a:off x="311700" y="1618650"/>
            <a:ext cx="4260300" cy="3416400"/>
          </a:xfrm>
          <a:prstGeom prst="rect">
            <a:avLst/>
          </a:prstGeom>
        </p:spPr>
        <p:txBody>
          <a:bodyPr anchorCtr="0" anchor="t" bIns="91425" lIns="91425" spcFirstLastPara="1" rIns="91425" wrap="square" tIns="91425">
            <a:normAutofit/>
          </a:bodyPr>
          <a:lstStyle/>
          <a:p>
            <a:pPr indent="0" lvl="0" marL="228600" rtl="0" algn="l">
              <a:spcBef>
                <a:spcPts val="1200"/>
              </a:spcBef>
              <a:spcAft>
                <a:spcPts val="0"/>
              </a:spcAft>
              <a:buClr>
                <a:schemeClr val="dk1"/>
              </a:buClr>
              <a:buSzPts val="1100"/>
              <a:buFont typeface="Arial"/>
              <a:buNone/>
            </a:pPr>
            <a:r>
              <a:rPr lang="en" sz="1400">
                <a:solidFill>
                  <a:schemeClr val="dk1"/>
                </a:solidFill>
              </a:rPr>
              <a:t>When was the novel written?</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What is speculative fiction?</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What is a Utopia?</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What is a Dystopia?</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When was the novel published?</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How and why are women categorised?</a:t>
            </a:r>
            <a:endParaRPr sz="1400">
              <a:solidFill>
                <a:schemeClr val="dk1"/>
              </a:solidFill>
            </a:endParaRPr>
          </a:p>
          <a:p>
            <a:pPr indent="0" lvl="0" marL="228600" rtl="0" algn="l">
              <a:spcBef>
                <a:spcPts val="1200"/>
              </a:spcBef>
              <a:spcAft>
                <a:spcPts val="0"/>
              </a:spcAft>
              <a:buClr>
                <a:schemeClr val="dk1"/>
              </a:buClr>
              <a:buSzPts val="1100"/>
              <a:buFont typeface="Arial"/>
              <a:buNone/>
            </a:pPr>
            <a:r>
              <a:rPr lang="en" sz="1400">
                <a:solidFill>
                  <a:schemeClr val="dk1"/>
                </a:solidFill>
              </a:rPr>
              <a:t>What is self imposed rule? </a:t>
            </a:r>
            <a:endParaRPr sz="1400">
              <a:solidFill>
                <a:schemeClr val="dk1"/>
              </a:solidFill>
            </a:endParaRPr>
          </a:p>
          <a:p>
            <a:pPr indent="0" lvl="0" marL="0" rtl="0" algn="l">
              <a:spcBef>
                <a:spcPts val="1200"/>
              </a:spcBef>
              <a:spcAft>
                <a:spcPts val="1200"/>
              </a:spcAft>
              <a:buNone/>
            </a:pPr>
            <a:r>
              <a:t/>
            </a:r>
            <a:endParaRPr/>
          </a:p>
        </p:txBody>
      </p:sp>
      <p:sp>
        <p:nvSpPr>
          <p:cNvPr id="71" name="Google Shape;71;p16"/>
          <p:cNvSpPr txBox="1"/>
          <p:nvPr/>
        </p:nvSpPr>
        <p:spPr>
          <a:xfrm>
            <a:off x="4514150" y="1633050"/>
            <a:ext cx="4366500" cy="3387600"/>
          </a:xfrm>
          <a:prstGeom prst="rect">
            <a:avLst/>
          </a:prstGeom>
          <a:noFill/>
          <a:ln>
            <a:noFill/>
          </a:ln>
        </p:spPr>
        <p:txBody>
          <a:bodyPr anchorCtr="0" anchor="t" bIns="91425" lIns="91425" spcFirstLastPara="1" rIns="91425" wrap="square" tIns="91425">
            <a:noAutofit/>
          </a:bodyPr>
          <a:lstStyle/>
          <a:p>
            <a:pPr indent="0" lvl="0" marL="228600" rtl="0" algn="l">
              <a:lnSpc>
                <a:spcPct val="115000"/>
              </a:lnSpc>
              <a:spcBef>
                <a:spcPts val="1200"/>
              </a:spcBef>
              <a:spcAft>
                <a:spcPts val="0"/>
              </a:spcAft>
              <a:buClr>
                <a:schemeClr val="dk1"/>
              </a:buClr>
              <a:buSzPts val="1100"/>
              <a:buFont typeface="Arial"/>
              <a:buNone/>
            </a:pPr>
            <a:r>
              <a:rPr lang="en">
                <a:solidFill>
                  <a:schemeClr val="dk1"/>
                </a:solidFill>
              </a:rPr>
              <a:t>Where is the novel set?  Why was it set here?</a:t>
            </a:r>
            <a:endParaRPr>
              <a:solidFill>
                <a:schemeClr val="dk1"/>
              </a:solidFill>
            </a:endParaRPr>
          </a:p>
          <a:p>
            <a:pPr indent="0" lvl="0" marL="228600" rtl="0" algn="l">
              <a:lnSpc>
                <a:spcPct val="115000"/>
              </a:lnSpc>
              <a:spcBef>
                <a:spcPts val="1200"/>
              </a:spcBef>
              <a:spcAft>
                <a:spcPts val="0"/>
              </a:spcAft>
              <a:buClr>
                <a:schemeClr val="dk1"/>
              </a:buClr>
              <a:buSzPts val="1100"/>
              <a:buFont typeface="Arial"/>
              <a:buNone/>
            </a:pPr>
            <a:r>
              <a:rPr lang="en">
                <a:solidFill>
                  <a:schemeClr val="dk1"/>
                </a:solidFill>
              </a:rPr>
              <a:t>What are the parallels with Puritanism?</a:t>
            </a:r>
            <a:endParaRPr>
              <a:solidFill>
                <a:schemeClr val="dk1"/>
              </a:solidFill>
            </a:endParaRPr>
          </a:p>
          <a:p>
            <a:pPr indent="0" lvl="0" marL="228600" rtl="0" algn="l">
              <a:lnSpc>
                <a:spcPct val="115000"/>
              </a:lnSpc>
              <a:spcBef>
                <a:spcPts val="1200"/>
              </a:spcBef>
              <a:spcAft>
                <a:spcPts val="0"/>
              </a:spcAft>
              <a:buClr>
                <a:schemeClr val="dk1"/>
              </a:buClr>
              <a:buSzPts val="1100"/>
              <a:buFont typeface="Arial"/>
              <a:buNone/>
            </a:pPr>
            <a:r>
              <a:rPr lang="en">
                <a:solidFill>
                  <a:schemeClr val="dk1"/>
                </a:solidFill>
              </a:rPr>
              <a:t>Who is Atwood descended from?</a:t>
            </a:r>
            <a:endParaRPr>
              <a:solidFill>
                <a:schemeClr val="dk1"/>
              </a:solidFill>
            </a:endParaRPr>
          </a:p>
          <a:p>
            <a:pPr indent="0" lvl="0" marL="228600" rtl="0" algn="l">
              <a:lnSpc>
                <a:spcPct val="115000"/>
              </a:lnSpc>
              <a:spcBef>
                <a:spcPts val="1200"/>
              </a:spcBef>
              <a:spcAft>
                <a:spcPts val="0"/>
              </a:spcAft>
              <a:buClr>
                <a:schemeClr val="dk1"/>
              </a:buClr>
              <a:buSzPts val="1100"/>
              <a:buFont typeface="Arial"/>
              <a:buNone/>
            </a:pPr>
            <a:r>
              <a:rPr lang="en">
                <a:solidFill>
                  <a:schemeClr val="dk1"/>
                </a:solidFill>
              </a:rPr>
              <a:t>What do you learn about Offred’s life?</a:t>
            </a:r>
            <a:endParaRPr>
              <a:solidFill>
                <a:schemeClr val="dk1"/>
              </a:solidFill>
            </a:endParaRPr>
          </a:p>
          <a:p>
            <a:pPr indent="0" lvl="0" marL="228600" rtl="0" algn="l">
              <a:lnSpc>
                <a:spcPct val="115000"/>
              </a:lnSpc>
              <a:spcBef>
                <a:spcPts val="1200"/>
              </a:spcBef>
              <a:spcAft>
                <a:spcPts val="0"/>
              </a:spcAft>
              <a:buNone/>
            </a:pPr>
            <a:r>
              <a:rPr lang="en">
                <a:solidFill>
                  <a:schemeClr val="dk1"/>
                </a:solidFill>
              </a:rPr>
              <a:t>How is language significant in the novel? </a:t>
            </a:r>
            <a:endParaRPr>
              <a:solidFill>
                <a:schemeClr val="dk1"/>
              </a:solidFill>
            </a:endParaRPr>
          </a:p>
          <a:p>
            <a:pPr indent="0" lvl="0" marL="228600" rtl="0" algn="l">
              <a:lnSpc>
                <a:spcPct val="115000"/>
              </a:lnSpc>
              <a:spcBef>
                <a:spcPts val="1200"/>
              </a:spcBef>
              <a:spcAft>
                <a:spcPts val="0"/>
              </a:spcAft>
              <a:buNone/>
            </a:pPr>
            <a:r>
              <a:rPr lang="en">
                <a:solidFill>
                  <a:schemeClr val="dk1"/>
                </a:solidFill>
              </a:rPr>
              <a:t>What drives the plot?  </a:t>
            </a:r>
            <a:endParaRPr>
              <a:solidFill>
                <a:schemeClr val="dk1"/>
              </a:solidFill>
            </a:endParaRPr>
          </a:p>
          <a:p>
            <a:pPr indent="0" lvl="0" marL="228600" rtl="0" algn="l">
              <a:lnSpc>
                <a:spcPct val="115000"/>
              </a:lnSpc>
              <a:spcBef>
                <a:spcPts val="1200"/>
              </a:spcBef>
              <a:spcAft>
                <a:spcPts val="0"/>
              </a:spcAft>
              <a:buClr>
                <a:schemeClr val="dk1"/>
              </a:buClr>
              <a:buSzPts val="1100"/>
              <a:buFont typeface="Arial"/>
              <a:buNone/>
            </a:pPr>
            <a:r>
              <a:t/>
            </a:r>
            <a:endParaRPr>
              <a:solidFill>
                <a:schemeClr val="dk1"/>
              </a:solidFill>
            </a:endParaRPr>
          </a:p>
          <a:p>
            <a:pPr indent="0" lvl="0" marL="0" rtl="0" algn="l">
              <a:spcBef>
                <a:spcPts val="1200"/>
              </a:spcBef>
              <a:spcAft>
                <a:spcPts val="0"/>
              </a:spcAft>
              <a:buNone/>
            </a:pPr>
            <a:r>
              <a:t/>
            </a:r>
            <a:endParaRPr sz="1800">
              <a:solidFill>
                <a:schemeClr val="dk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pic>
        <p:nvPicPr>
          <p:cNvPr descr="Download a free audiobook and support TED-Ed's nonprofit mission: https://adbl.co/2KGjWUk&#10;&#10;Check out Margaret Atwood's &quot;The Handmaid's Tale&quot;: http://bit.ly/2FASwQV&#10;&#10;View full lesson: https://ed.ted.com/lessons/why-should-you-read-the-handmaid-s-tale-naomi-r-mercer&#10;&#10;Margaret Atwood's speculative fiction masterpiece &quot;A Handmaid's Tale&quot; explores the consequences of complacency and how power can be wielded unfairly. Atwood’s chilling vision of a dystopian regime has captured readers' imaginations since its publication in 1985. How does this book maintain such staying power? Naomi R. Mercer investigates.&#10;&#10;Lesson by Naomi R. Mercer,  directed by Phuong Mai Nguyen.&#10;&#10;Thank you so much to our patrons for your support! Without you this video would not be possible. Sdiep Sriram, Ivan Todorović, Antero Semi, Yanuar Ashari, Mrinalini , Anthony Kudolo, Querida Owens, David Lucsanyi, Hazel Lam, Manav parmar, Dwight Tevuk, Stephen A. Wilson, Siamak H, Dominik Kugelmann, Katie Winchester, David Rosario, Samuel Doerle, Be Owusu, Susan Herder, Savannah Scheelings, Prasanth Mathialagan, Yanira Santamaria, Chad Harper, Dawn Jordan, Chris Mathew, Constantin Salagor, Activated Classroom Teaching, Kevin Wong, Umar Farooq, Goh Xiang Ting Diana, Dmitry Neverov, Tushar Sharma, Cristóbal Medina Moenne, Silas Schwarz, Fabio Peters, MJ Tan Mingjie, Yansong Li, Henry Li, Kyle Nguyen, Taylor Hunter, Noa Shore, Lex Azevedo, Merit Gamertsfelder, Bev Millar, Jhuval , SookKwan Loong, Daniel Day, Rodrigo Carballo, Marc Veale, Boytsov Ilya, Bozhidar Karaargirov, ilya bondarik, maxi kobi einy, Runarm, and Misaki Sato." id="76" name="Google Shape;76;p17" title="Why should you read &quot;The Handmaid's Tale&quot;? - Naomi R. Mercer">
            <a:hlinkClick r:id="rId3"/>
          </p:cNvPr>
          <p:cNvPicPr preferRelativeResize="0"/>
          <p:nvPr/>
        </p:nvPicPr>
        <p:blipFill>
          <a:blip r:embed="rId4">
            <a:alphaModFix/>
          </a:blip>
          <a:stretch>
            <a:fillRect/>
          </a:stretch>
        </p:blipFill>
        <p:spPr>
          <a:xfrm>
            <a:off x="217550" y="122375"/>
            <a:ext cx="8670925" cy="4877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
                                        </p:tgtEl>
                                        <p:attrNameLst>
                                          <p:attrName>style.visibility</p:attrName>
                                        </p:attrNameLst>
                                      </p:cBhvr>
                                      <p:to>
                                        <p:strVal val="visible"/>
                                      </p:to>
                                    </p:set>
                                    <p:animEffect filter="fade" transition="in">
                                      <p:cBhvr>
                                        <p:cTn dur="1000"/>
                                        <p:tgtEl>
                                          <p:spTgt spid="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Frankenstein research tasks</a:t>
            </a:r>
            <a:endParaRPr/>
          </a:p>
        </p:txBody>
      </p:sp>
      <p:sp>
        <p:nvSpPr>
          <p:cNvPr id="82" name="Google Shape;82;p18"/>
          <p:cNvSpPr txBox="1"/>
          <p:nvPr>
            <p:ph idx="1" type="body"/>
          </p:nvPr>
        </p:nvSpPr>
        <p:spPr>
          <a:xfrm>
            <a:off x="311700" y="1152475"/>
            <a:ext cx="8520600" cy="3897900"/>
          </a:xfrm>
          <a:prstGeom prst="rect">
            <a:avLst/>
          </a:prstGeom>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lang="en"/>
              <a:t>Research the following in more detail to further your background knowledge: </a:t>
            </a:r>
            <a:endParaRPr/>
          </a:p>
          <a:p>
            <a:pPr indent="0" lvl="0" marL="0" rtl="0" algn="l">
              <a:spcBef>
                <a:spcPts val="1200"/>
              </a:spcBef>
              <a:spcAft>
                <a:spcPts val="0"/>
              </a:spcAft>
              <a:buNone/>
            </a:pPr>
            <a:r>
              <a:rPr lang="en"/>
              <a:t>a. Literary Romanticism </a:t>
            </a:r>
            <a:endParaRPr/>
          </a:p>
          <a:p>
            <a:pPr indent="0" lvl="0" marL="0" rtl="0" algn="l">
              <a:spcBef>
                <a:spcPts val="1200"/>
              </a:spcBef>
              <a:spcAft>
                <a:spcPts val="0"/>
              </a:spcAft>
              <a:buNone/>
            </a:pPr>
            <a:r>
              <a:rPr lang="en"/>
              <a:t>b. The French Revolution – ideas of thinkers such as Rousseau and Diderot. </a:t>
            </a:r>
            <a:endParaRPr/>
          </a:p>
          <a:p>
            <a:pPr indent="0" lvl="0" marL="0" rtl="0" algn="l">
              <a:spcBef>
                <a:spcPts val="1200"/>
              </a:spcBef>
              <a:spcAft>
                <a:spcPts val="0"/>
              </a:spcAft>
              <a:buNone/>
            </a:pPr>
            <a:r>
              <a:rPr lang="en"/>
              <a:t>c. Mary and Percy’s relationship – why was it scandalous? How may this have influenced Frankenstein? </a:t>
            </a:r>
            <a:endParaRPr/>
          </a:p>
          <a:p>
            <a:pPr indent="0" lvl="0" marL="0" rtl="0" algn="l">
              <a:spcBef>
                <a:spcPts val="1200"/>
              </a:spcBef>
              <a:spcAft>
                <a:spcPts val="0"/>
              </a:spcAft>
              <a:buNone/>
            </a:pPr>
            <a:r>
              <a:rPr lang="en"/>
              <a:t>d. The ghost story competition that Mary Shelley won with Frankenstein. </a:t>
            </a:r>
            <a:endParaRPr/>
          </a:p>
          <a:p>
            <a:pPr indent="0" lvl="0" marL="0" rtl="0" algn="l">
              <a:spcBef>
                <a:spcPts val="1200"/>
              </a:spcBef>
              <a:spcAft>
                <a:spcPts val="0"/>
              </a:spcAft>
              <a:buNone/>
            </a:pPr>
            <a:r>
              <a:rPr lang="en"/>
              <a:t>e. The philosophy and politics of Mary’s mother, father and their radical friends</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
              <a:t>Use the TED Talk on the next slide to support your research but ensure you complete some wider reading as well.</a:t>
            </a:r>
            <a:endParaRPr/>
          </a:p>
          <a:p>
            <a:pPr indent="0" lvl="0" marL="0" rtl="0" algn="l">
              <a:spcBef>
                <a:spcPts val="1200"/>
              </a:spcBef>
              <a:spcAft>
                <a:spcPts val="120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pic>
        <p:nvPicPr>
          <p:cNvPr descr="View full lesson: http://ed.ted.com/lessons/everything-you-need-to-know-to-read-mary-shelley-s-frankenstein-iseult-gillespie&#10;&#10;In 1815, Lord Byron proposed a challenge to a few literary guests he had gathered in his house on Lake Geneva: Who could write the most chilling ghost story? This question sparked an idea in eighteen-year-old Mary Shelley who, over the next few months, crafted the story of “Frankenstein.” Iseult Gillespie shares everything you need to know to read Mary Shelley’s classic novel. &#10;&#10;Lesson by Iseult Gillespie, animation by Silvia Prietov." id="87" name="Google Shape;87;p19" title="Everything you need to know to read &quot;Frankenstein&quot; - Iseult Gillespie">
            <a:hlinkClick r:id="rId3"/>
          </p:cNvPr>
          <p:cNvPicPr preferRelativeResize="0"/>
          <p:nvPr/>
        </p:nvPicPr>
        <p:blipFill>
          <a:blip r:embed="rId4">
            <a:alphaModFix/>
          </a:blip>
          <a:stretch>
            <a:fillRect/>
          </a:stretch>
        </p:blipFill>
        <p:spPr>
          <a:xfrm>
            <a:off x="248625" y="139850"/>
            <a:ext cx="8660575" cy="4871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7"/>
                                        </p:tgtEl>
                                        <p:attrNameLst>
                                          <p:attrName>style.visibility</p:attrName>
                                        </p:attrNameLst>
                                      </p:cBhvr>
                                      <p:to>
                                        <p:strVal val="visible"/>
                                      </p:to>
                                    </p:set>
                                    <p:animEffect filter="fade" transition="in">
                                      <p:cBhvr>
                                        <p:cTn dur="1000"/>
                                        <p:tgtEl>
                                          <p:spTgt spid="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20"/>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Christina Rossetti</a:t>
            </a:r>
            <a:endParaRPr/>
          </a:p>
        </p:txBody>
      </p:sp>
      <p:sp>
        <p:nvSpPr>
          <p:cNvPr id="93" name="Google Shape;93;p20"/>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Research Task - Poetry Component 3</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1"/>
          <p:cNvSpPr txBox="1"/>
          <p:nvPr/>
        </p:nvSpPr>
        <p:spPr>
          <a:xfrm>
            <a:off x="388175" y="1720375"/>
            <a:ext cx="8475900" cy="14067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800">
                <a:solidFill>
                  <a:schemeClr val="dk2"/>
                </a:solidFill>
              </a:rPr>
              <a:t>BBC Radio 4 - Documentary - </a:t>
            </a:r>
            <a:r>
              <a:rPr lang="en" sz="1100" u="sng">
                <a:solidFill>
                  <a:schemeClr val="accent5"/>
                </a:solidFill>
                <a:hlinkClick r:id="rId3">
                  <a:extLst>
                    <a:ext uri="{A12FA001-AC4F-418D-AE19-62706E023703}">
                      <ahyp:hlinkClr val="tx"/>
                    </a:ext>
                  </a:extLst>
                </a:hlinkClick>
              </a:rPr>
              <a:t>https://www.bbc.co.uk/sounds/play/b017mvwy</a:t>
            </a:r>
            <a:endParaRPr sz="1800">
              <a:solidFill>
                <a:schemeClr val="dk2"/>
              </a:solidFill>
            </a:endParaRPr>
          </a:p>
          <a:p>
            <a:pPr indent="0" lvl="0" marL="0" rtl="0" algn="l">
              <a:lnSpc>
                <a:spcPct val="115000"/>
              </a:lnSpc>
              <a:spcBef>
                <a:spcPts val="1200"/>
              </a:spcBef>
              <a:spcAft>
                <a:spcPts val="0"/>
              </a:spcAft>
              <a:buNone/>
            </a:pPr>
            <a:r>
              <a:rPr lang="en" sz="1800">
                <a:solidFill>
                  <a:schemeClr val="dk2"/>
                </a:solidFill>
              </a:rPr>
              <a:t>Listen to the BBC Radio 4 broadcast on Christina Rossetti’s life and Poetry. </a:t>
            </a:r>
            <a:endParaRPr sz="1800">
              <a:solidFill>
                <a:schemeClr val="dk2"/>
              </a:solidFill>
            </a:endParaRPr>
          </a:p>
          <a:p>
            <a:pPr indent="0" lvl="0" marL="0" rtl="0" algn="l">
              <a:lnSpc>
                <a:spcPct val="115000"/>
              </a:lnSpc>
              <a:spcBef>
                <a:spcPts val="1200"/>
              </a:spcBef>
              <a:spcAft>
                <a:spcPts val="1200"/>
              </a:spcAft>
              <a:buNone/>
            </a:pPr>
            <a:r>
              <a:rPr lang="en" sz="1800">
                <a:solidFill>
                  <a:schemeClr val="dk2"/>
                </a:solidFill>
              </a:rPr>
              <a:t>Create notes of anything that you learn about Rossetti.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2"/>
          <p:cNvSpPr txBox="1"/>
          <p:nvPr>
            <p:ph type="title"/>
          </p:nvPr>
        </p:nvSpPr>
        <p:spPr>
          <a:xfrm>
            <a:off x="169400" y="3195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Research Task -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104" name="Google Shape;104;p22"/>
          <p:cNvPicPr preferRelativeResize="0"/>
          <p:nvPr/>
        </p:nvPicPr>
        <p:blipFill>
          <a:blip r:embed="rId3">
            <a:alphaModFix/>
          </a:blip>
          <a:stretch>
            <a:fillRect/>
          </a:stretch>
        </p:blipFill>
        <p:spPr>
          <a:xfrm>
            <a:off x="3372600" y="892225"/>
            <a:ext cx="5154118" cy="3820975"/>
          </a:xfrm>
          <a:prstGeom prst="rect">
            <a:avLst/>
          </a:prstGeom>
          <a:noFill/>
          <a:ln>
            <a:noFill/>
          </a:ln>
        </p:spPr>
      </p:pic>
      <p:sp>
        <p:nvSpPr>
          <p:cNvPr id="105" name="Google Shape;105;p22"/>
          <p:cNvSpPr txBox="1"/>
          <p:nvPr/>
        </p:nvSpPr>
        <p:spPr>
          <a:xfrm>
            <a:off x="169400" y="1186950"/>
            <a:ext cx="2924700" cy="1693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Complete research and notes on the poet </a:t>
            </a:r>
            <a:r>
              <a:rPr lang="en"/>
              <a:t>Christina</a:t>
            </a:r>
            <a:r>
              <a:rPr lang="en"/>
              <a:t> Rossetti based on these different types of context.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You need to understand her as a person in order to understand her as poet.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