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themeOverride+xml" PartName="/ppt/theme/themeOverride2.xml"/>
  <Override ContentType="application/vnd.openxmlformats-officedocument.themeOverride+xml" PartName="/ppt/theme/themeOverr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6" r:id="rId5"/>
    <p:sldMasterId id="2147483657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</p:sldIdLst>
  <p:sldSz cy="6858000" cx="12192000"/>
  <p:notesSz cx="6888150" cy="10021875"/>
  <p:embeddedFontLst>
    <p:embeddedFont>
      <p:font typeface="Tahoma"/>
      <p:regular r:id="rId30"/>
      <p:bold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CB0DC78B-9A04-44F8-8B4F-57CB7A67980B}">
  <a:tblStyle styleId="{CB0DC78B-9A04-44F8-8B4F-57CB7A67980B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CFAF9"/>
          </a:solidFill>
        </a:fill>
      </a:tcStyle>
    </a:wholeTbl>
    <a:band1H>
      <a:tcTxStyle/>
      <a:tcStyle>
        <a:fill>
          <a:solidFill>
            <a:srgbClr val="D8F5F2"/>
          </a:solidFill>
        </a:fill>
      </a:tcStyle>
    </a:band1H>
    <a:band2H>
      <a:tcTxStyle/>
    </a:band2H>
    <a:band1V>
      <a:tcTxStyle/>
      <a:tcStyle>
        <a:fill>
          <a:solidFill>
            <a:srgbClr val="D8F5F2"/>
          </a:solidFill>
        </a:fill>
      </a:tcStyle>
    </a:band1V>
    <a:band2V>
      <a:tcTxStyle/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1" Type="http://schemas.openxmlformats.org/officeDocument/2006/relationships/theme" Target="theme/theme3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slide" Target="slides/slide19.xml"/><Relationship Id="rId25" Type="http://schemas.openxmlformats.org/officeDocument/2006/relationships/slide" Target="slides/slide18.xml"/><Relationship Id="rId28" Type="http://schemas.openxmlformats.org/officeDocument/2006/relationships/slide" Target="slides/slide21.xml"/><Relationship Id="rId27" Type="http://schemas.openxmlformats.org/officeDocument/2006/relationships/slide" Target="slides/slide20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1" Type="http://schemas.openxmlformats.org/officeDocument/2006/relationships/font" Target="fonts/Tahoma-bold.fntdata"/><Relationship Id="rId30" Type="http://schemas.openxmlformats.org/officeDocument/2006/relationships/font" Target="fonts/Tahoma-regular.fntdata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84871" cy="502835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>
            <a:lvl1pPr lvl="0" marR="0" rtl="0" algn="l">
              <a:spcBef>
                <a:spcPts val="260"/>
              </a:spcBef>
              <a:spcAft>
                <a:spcPts val="0"/>
              </a:spcAft>
              <a:buClr>
                <a:srgbClr val="00628C"/>
              </a:buClr>
              <a:buSzPts val="1300"/>
              <a:buFont typeface="Arial"/>
              <a:buChar char="●"/>
              <a:defRPr b="0" i="0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901698" y="0"/>
            <a:ext cx="2984871" cy="502835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>
            <a:lvl1pPr lvl="0" marR="0" rtl="0" algn="r">
              <a:spcBef>
                <a:spcPts val="260"/>
              </a:spcBef>
              <a:spcAft>
                <a:spcPts val="0"/>
              </a:spcAft>
              <a:buClr>
                <a:srgbClr val="00628C"/>
              </a:buClr>
              <a:buSzPts val="1300"/>
              <a:buFont typeface="Arial"/>
              <a:buChar char="●"/>
              <a:defRPr b="0" i="0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>
            <a:lvl1pPr lvl="0" marR="0" rtl="0" algn="l">
              <a:spcBef>
                <a:spcPts val="260"/>
              </a:spcBef>
              <a:spcAft>
                <a:spcPts val="0"/>
              </a:spcAft>
              <a:buClr>
                <a:srgbClr val="00628C"/>
              </a:buClr>
              <a:buSzPts val="1300"/>
              <a:buFont typeface="Arial"/>
              <a:buChar char="●"/>
              <a:defRPr b="0" i="0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marR="0" rtl="0" algn="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1300"/>
              <a:buFont typeface="Arial"/>
              <a:buChar char="●"/>
            </a:pPr>
            <a:fld id="{00000000-1234-1234-1234-123412341234}" type="slidenum">
              <a:rPr b="0" i="0" lang="en-GB" sz="13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3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2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4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5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5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e9ddddd5a6_0_0:notes"/>
          <p:cNvSpPr txBox="1"/>
          <p:nvPr>
            <p:ph idx="1" type="body"/>
          </p:nvPr>
        </p:nvSpPr>
        <p:spPr>
          <a:xfrm>
            <a:off x="688817" y="4823034"/>
            <a:ext cx="5510400" cy="3946200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g2e9ddddd5a6_0_0:notes"/>
          <p:cNvSpPr/>
          <p:nvPr>
            <p:ph idx="2" type="sldImg"/>
          </p:nvPr>
        </p:nvSpPr>
        <p:spPr>
          <a:xfrm>
            <a:off x="438150" y="1252538"/>
            <a:ext cx="6012000" cy="3383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e9ddddd5a6_0_8:notes"/>
          <p:cNvSpPr txBox="1"/>
          <p:nvPr>
            <p:ph idx="1" type="body"/>
          </p:nvPr>
        </p:nvSpPr>
        <p:spPr>
          <a:xfrm>
            <a:off x="688817" y="4823034"/>
            <a:ext cx="5510400" cy="3946200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g2e9ddddd5a6_0_8:notes"/>
          <p:cNvSpPr/>
          <p:nvPr>
            <p:ph idx="2" type="sldImg"/>
          </p:nvPr>
        </p:nvSpPr>
        <p:spPr>
          <a:xfrm>
            <a:off x="438150" y="1252538"/>
            <a:ext cx="6012000" cy="3383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6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" name="Google Shape;132;p7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7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2" name="Google Shape;152;p8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blue equation is hyperlinked to the file.</a:t>
            </a:r>
            <a:endParaRPr/>
          </a:p>
        </p:txBody>
      </p:sp>
      <p:sp>
        <p:nvSpPr>
          <p:cNvPr id="153" name="Google Shape;153;p8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9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9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0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" name="Google Shape;176;p10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0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p11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1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2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p12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12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3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9" name="Google Shape;249;p13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3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4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7" name="Google Shape;267;p14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14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5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7" name="Google Shape;297;p15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15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3" name="Google Shape;323;p16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16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17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2" name="Google Shape;352;p17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17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8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8" name="Google Shape;378;p18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GCSE question is effectively about translating component form into magnitude/direction form, though only the direction is asked for (and not much, if any, trigonometry is needed).</a:t>
            </a:r>
            <a:endParaRPr/>
          </a:p>
        </p:txBody>
      </p:sp>
      <p:sp>
        <p:nvSpPr>
          <p:cNvPr id="379" name="Google Shape;379;p18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19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5" name="Google Shape;395;p19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intention is NOT to go through this question in any detail.  It is just to show how this lesson relates to future ‘A’-level work, and how trig functions can be used to model real-world situations.  In this question, in part (b) the force of 150 N will need to be resolved into its horizontal and vertical components.</a:t>
            </a:r>
            <a:endParaRPr/>
          </a:p>
        </p:txBody>
      </p:sp>
      <p:sp>
        <p:nvSpPr>
          <p:cNvPr id="396" name="Google Shape;396;p19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20:notes"/>
          <p:cNvSpPr/>
          <p:nvPr>
            <p:ph idx="2" type="sldImg"/>
          </p:nvPr>
        </p:nvSpPr>
        <p:spPr>
          <a:xfrm>
            <a:off x="438150" y="1252538"/>
            <a:ext cx="6011863" cy="338296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8" name="Google Shape;408;p20:notes"/>
          <p:cNvSpPr txBox="1"/>
          <p:nvPr>
            <p:ph idx="1" type="body"/>
          </p:nvPr>
        </p:nvSpPr>
        <p:spPr>
          <a:xfrm>
            <a:off x="688817" y="4823034"/>
            <a:ext cx="5510530" cy="3946118"/>
          </a:xfrm>
          <a:prstGeom prst="rect">
            <a:avLst/>
          </a:prstGeom>
          <a:noFill/>
          <a:ln>
            <a:noFill/>
          </a:ln>
        </p:spPr>
        <p:txBody>
          <a:bodyPr anchorCtr="0" anchor="t" bIns="48300" lIns="96625" spcFirstLastPara="1" rIns="96625" wrap="square" tIns="483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Please encourage students to feed back on this lesson, using this QR code.</a:t>
            </a:r>
            <a:endParaRPr/>
          </a:p>
        </p:txBody>
      </p:sp>
      <p:sp>
        <p:nvSpPr>
          <p:cNvPr id="409" name="Google Shape;409;p20:notes"/>
          <p:cNvSpPr txBox="1"/>
          <p:nvPr>
            <p:ph idx="12" type="sldNum"/>
          </p:nvPr>
        </p:nvSpPr>
        <p:spPr>
          <a:xfrm>
            <a:off x="3901698" y="9519055"/>
            <a:ext cx="2984871" cy="502834"/>
          </a:xfrm>
          <a:prstGeom prst="rect">
            <a:avLst/>
          </a:prstGeom>
          <a:noFill/>
          <a:ln>
            <a:noFill/>
          </a:ln>
        </p:spPr>
        <p:txBody>
          <a:bodyPr anchorCtr="0" anchor="b" bIns="48300" lIns="96625" spcFirstLastPara="1" rIns="96625" wrap="square" tIns="48300">
            <a:noAutofit/>
          </a:bodyPr>
          <a:lstStyle/>
          <a:p>
            <a:pPr indent="-82550" lvl="0" marL="0" rtl="0" algn="r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g"/><Relationship Id="rId3" Type="http://schemas.openxmlformats.org/officeDocument/2006/relationships/image" Target="../media/image15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15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8.jpg"/><Relationship Id="rId3" Type="http://schemas.openxmlformats.org/officeDocument/2006/relationships/image" Target="../media/image15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15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15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Relationship Id="rId3" Type="http://schemas.openxmlformats.org/officeDocument/2006/relationships/image" Target="../media/image15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8.jpg"/><Relationship Id="rId3" Type="http://schemas.openxmlformats.org/officeDocument/2006/relationships/image" Target="../media/image15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2"/>
          <p:cNvSpPr txBox="1"/>
          <p:nvPr>
            <p:ph type="ctrTitle"/>
          </p:nvPr>
        </p:nvSpPr>
        <p:spPr>
          <a:xfrm>
            <a:off x="622301" y="476673"/>
            <a:ext cx="6049764" cy="6480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" type="subTitle"/>
          </p:nvPr>
        </p:nvSpPr>
        <p:spPr>
          <a:xfrm>
            <a:off x="609602" y="1268758"/>
            <a:ext cx="6062463" cy="1152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1" type="ftr"/>
          </p:nvPr>
        </p:nvSpPr>
        <p:spPr>
          <a:xfrm>
            <a:off x="3503085" y="6248400"/>
            <a:ext cx="85449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1" name="Google Shape;21;p2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176120" y="5445225"/>
            <a:ext cx="4680520" cy="1375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2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210353" y="5410990"/>
            <a:ext cx="4680520" cy="1375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74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" type="body"/>
          </p:nvPr>
        </p:nvSpPr>
        <p:spPr>
          <a:xfrm>
            <a:off x="609600" y="1556792"/>
            <a:ext cx="10972800" cy="38884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algn="l">
              <a:spcBef>
                <a:spcPts val="380"/>
              </a:spcBef>
              <a:spcAft>
                <a:spcPts val="0"/>
              </a:spcAft>
              <a:buClr>
                <a:srgbClr val="585858"/>
              </a:buClr>
              <a:buSzPts val="1900"/>
              <a:buFont typeface="Arial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algn="l">
              <a:spcBef>
                <a:spcPts val="380"/>
              </a:spcBef>
              <a:spcAft>
                <a:spcPts val="0"/>
              </a:spcAft>
              <a:buClr>
                <a:srgbClr val="585858"/>
              </a:buClr>
              <a:buSzPts val="1900"/>
              <a:buFont typeface="Arial"/>
              <a:buChar char="•"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36" name="Google Shape;36;p4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8904312" y="5616751"/>
            <a:ext cx="2830630" cy="83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402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6"/>
          <p:cNvSpPr txBox="1"/>
          <p:nvPr>
            <p:ph type="ctrTitle"/>
          </p:nvPr>
        </p:nvSpPr>
        <p:spPr>
          <a:xfrm>
            <a:off x="622301" y="476673"/>
            <a:ext cx="6049764" cy="6480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" type="subTitle"/>
          </p:nvPr>
        </p:nvSpPr>
        <p:spPr>
          <a:xfrm>
            <a:off x="609602" y="1268758"/>
            <a:ext cx="6062463" cy="11521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503085" y="6248400"/>
            <a:ext cx="85449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44" name="Google Shape;44;p6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176120" y="5445225"/>
            <a:ext cx="4680520" cy="1375656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6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210353" y="5410990"/>
            <a:ext cx="4680520" cy="1375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>
        <p15:guide id="1" orient="horz" pos="2160">
          <p15:clr>
            <a:srgbClr val="FBAE40"/>
          </p15:clr>
        </p15:guide>
        <p15:guide id="2" pos="7423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>
  <p:cSld name="Comparis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7"/>
          <p:cNvSpPr txBox="1"/>
          <p:nvPr>
            <p:ph idx="1" type="body"/>
          </p:nvPr>
        </p:nvSpPr>
        <p:spPr>
          <a:xfrm>
            <a:off x="609602" y="1556792"/>
            <a:ext cx="5390388" cy="38884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rgbClr val="585858"/>
              </a:buClr>
              <a:buSzPts val="2400"/>
              <a:buFont typeface="Arial"/>
              <a:buChar char="•"/>
              <a:defRPr sz="24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 sz="2000">
                <a:solidFill>
                  <a:srgbClr val="585858"/>
                </a:solidFill>
              </a:defRPr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 sz="1800">
                <a:solidFill>
                  <a:srgbClr val="585858"/>
                </a:solidFill>
              </a:defRPr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rgbClr val="585858"/>
              </a:buClr>
              <a:buSzPts val="1600"/>
              <a:buFont typeface="Arial"/>
              <a:buChar char="•"/>
              <a:defRPr sz="1600">
                <a:solidFill>
                  <a:srgbClr val="585858"/>
                </a:solidFill>
              </a:defRPr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rgbClr val="585858"/>
              </a:buClr>
              <a:buSzPts val="1600"/>
              <a:buFont typeface="Arial"/>
              <a:buChar char="•"/>
              <a:defRPr sz="1600">
                <a:solidFill>
                  <a:srgbClr val="585858"/>
                </a:solidFill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9pPr>
          </a:lstStyle>
          <a:p/>
        </p:txBody>
      </p:sp>
      <p:sp>
        <p:nvSpPr>
          <p:cNvPr id="49" name="Google Shape;49;p7"/>
          <p:cNvSpPr txBox="1"/>
          <p:nvPr>
            <p:ph idx="2" type="body"/>
          </p:nvPr>
        </p:nvSpPr>
        <p:spPr>
          <a:xfrm>
            <a:off x="6192010" y="1556792"/>
            <a:ext cx="5390389" cy="38884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Char char="•"/>
              <a:defRPr sz="24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 sz="20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 sz="18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rgbClr val="585858"/>
              </a:buClr>
              <a:buSzPts val="1600"/>
              <a:buFont typeface="Arial"/>
              <a:buChar char="•"/>
              <a:defRPr sz="16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rgbClr val="585858"/>
              </a:buClr>
              <a:buSzPts val="1600"/>
              <a:buFont typeface="Arial"/>
              <a:buChar char="•"/>
              <a:defRPr sz="16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 sz="1800"/>
            </a:lvl9pPr>
          </a:lstStyle>
          <a:p/>
        </p:txBody>
      </p:sp>
      <p:sp>
        <p:nvSpPr>
          <p:cNvPr id="50" name="Google Shape;50;p7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3" name="Google Shape;53;p7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54" name="Google Shape;54;p7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8904312" y="5616751"/>
            <a:ext cx="2830630" cy="83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8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8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0" name="Google Shape;60;p8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61" name="Google Shape;61;p8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8904312" y="5616751"/>
            <a:ext cx="2830630" cy="83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9"/>
          <p:cNvSpPr txBox="1"/>
          <p:nvPr>
            <p:ph type="title"/>
          </p:nvPr>
        </p:nvSpPr>
        <p:spPr>
          <a:xfrm>
            <a:off x="609600" y="4149080"/>
            <a:ext cx="10972800" cy="4261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9"/>
          <p:cNvSpPr/>
          <p:nvPr>
            <p:ph idx="2" type="pic"/>
          </p:nvPr>
        </p:nvSpPr>
        <p:spPr>
          <a:xfrm>
            <a:off x="609600" y="444954"/>
            <a:ext cx="10972800" cy="3560111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9"/>
          <p:cNvSpPr txBox="1"/>
          <p:nvPr>
            <p:ph idx="1" type="body"/>
          </p:nvPr>
        </p:nvSpPr>
        <p:spPr>
          <a:xfrm>
            <a:off x="609600" y="4725144"/>
            <a:ext cx="10972800" cy="72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7" name="Google Shape;67;p9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9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SzPts val="1200"/>
              <a:buNone/>
              <a:defRPr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0" name="Google Shape;70;p9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8904312" y="5616751"/>
            <a:ext cx="2830630" cy="831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0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0"/>
          <p:cNvSpPr txBox="1"/>
          <p:nvPr>
            <p:ph idx="11" type="ftr"/>
          </p:nvPr>
        </p:nvSpPr>
        <p:spPr>
          <a:xfrm>
            <a:off x="3503085" y="6248400"/>
            <a:ext cx="8544983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●"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0"/>
          <p:cNvSpPr txBox="1"/>
          <p:nvPr/>
        </p:nvSpPr>
        <p:spPr>
          <a:xfrm>
            <a:off x="609600" y="2420888"/>
            <a:ext cx="476632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600"/>
              <a:buFont typeface="Arial"/>
              <a:buNone/>
            </a:pPr>
            <a:r>
              <a:rPr b="1"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Thank you</a:t>
            </a:r>
            <a:endParaRPr/>
          </a:p>
        </p:txBody>
      </p:sp>
      <p:pic>
        <p:nvPicPr>
          <p:cNvPr id="76" name="Google Shape;76;p10"/>
          <p:cNvPicPr preferRelativeResize="0"/>
          <p:nvPr/>
        </p:nvPicPr>
        <p:blipFill rotWithShape="1">
          <a:blip r:embed="rId3">
            <a:alphaModFix/>
          </a:blip>
          <a:srcRect b="3873" l="0" r="0" t="3873"/>
          <a:stretch/>
        </p:blipFill>
        <p:spPr>
          <a:xfrm>
            <a:off x="7210353" y="5410990"/>
            <a:ext cx="4680520" cy="13756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609437" y="301625"/>
            <a:ext cx="10972963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609601" y="1556793"/>
            <a:ext cx="10968567" cy="4385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rgbClr val="585858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spcBef>
                <a:spcPts val="38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 txBox="1"/>
          <p:nvPr>
            <p:ph type="title"/>
          </p:nvPr>
        </p:nvSpPr>
        <p:spPr>
          <a:xfrm>
            <a:off x="609437" y="301625"/>
            <a:ext cx="10972963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600" u="none" cap="none" strike="noStrike">
                <a:solidFill>
                  <a:srgbClr val="00628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5" name="Google Shape;25;p3"/>
          <p:cNvSpPr txBox="1"/>
          <p:nvPr>
            <p:ph idx="1" type="body"/>
          </p:nvPr>
        </p:nvSpPr>
        <p:spPr>
          <a:xfrm>
            <a:off x="609601" y="1556793"/>
            <a:ext cx="10968567" cy="43852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rgbClr val="585858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spcBef>
                <a:spcPts val="400"/>
              </a:spcBef>
              <a:spcAft>
                <a:spcPts val="0"/>
              </a:spcAft>
              <a:buClr>
                <a:srgbClr val="585858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2900" lvl="2" marL="1371600" marR="0" rtl="0" algn="l">
              <a:spcBef>
                <a:spcPts val="360"/>
              </a:spcBef>
              <a:spcAft>
                <a:spcPts val="0"/>
              </a:spcAft>
              <a:buClr>
                <a:srgbClr val="585858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58585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spcBef>
                <a:spcPts val="380"/>
              </a:spcBef>
              <a:spcAft>
                <a:spcPts val="0"/>
              </a:spcAft>
              <a:buClr>
                <a:schemeClr val="accent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6" name="Google Shape;26;p3"/>
          <p:cNvSpPr txBox="1"/>
          <p:nvPr>
            <p:ph idx="10" type="dt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7" name="Google Shape;27;p3"/>
          <p:cNvSpPr txBox="1"/>
          <p:nvPr>
            <p:ph idx="11" type="ftr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8" name="Google Shape;28;p3"/>
          <p:cNvSpPr txBox="1"/>
          <p:nvPr>
            <p:ph idx="12" type="sldNum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casio.com/uk/scientific-calculators/product.FX-CG100/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my.integralmaths.org/integral/self_reg/self_reg_students.php" TargetMode="External"/><Relationship Id="rId4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www.desmos.com/calculator/yj8g9r3hhs" TargetMode="External"/><Relationship Id="rId4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9.png"/><Relationship Id="rId4" Type="http://schemas.openxmlformats.org/officeDocument/2006/relationships/image" Target="../media/image9.png"/><Relationship Id="rId5" Type="http://schemas.openxmlformats.org/officeDocument/2006/relationships/image" Target="../media/image17.png"/><Relationship Id="rId6" Type="http://schemas.openxmlformats.org/officeDocument/2006/relationships/image" Target="../media/image2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8.png"/><Relationship Id="rId6" Type="http://schemas.openxmlformats.org/officeDocument/2006/relationships/image" Target="../media/image1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3.png"/><Relationship Id="rId4" Type="http://schemas.openxmlformats.org/officeDocument/2006/relationships/image" Target="../media/image27.png"/><Relationship Id="rId5" Type="http://schemas.openxmlformats.org/officeDocument/2006/relationships/image" Target="../media/image26.png"/><Relationship Id="rId6" Type="http://schemas.openxmlformats.org/officeDocument/2006/relationships/image" Target="../media/image2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5.png"/><Relationship Id="rId4" Type="http://schemas.openxmlformats.org/officeDocument/2006/relationships/image" Target="../media/image28.png"/><Relationship Id="rId5" Type="http://schemas.openxmlformats.org/officeDocument/2006/relationships/image" Target="../media/image24.png"/><Relationship Id="rId6" Type="http://schemas.openxmlformats.org/officeDocument/2006/relationships/image" Target="../media/image31.png"/><Relationship Id="rId7" Type="http://schemas.openxmlformats.org/officeDocument/2006/relationships/image" Target="../media/image3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1"/>
          <p:cNvSpPr txBox="1"/>
          <p:nvPr>
            <p:ph type="ctrTitle"/>
          </p:nvPr>
        </p:nvSpPr>
        <p:spPr>
          <a:xfrm>
            <a:off x="622301" y="476673"/>
            <a:ext cx="6049764" cy="6480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Year 12 Induction lesson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1"/>
          <p:cNvSpPr txBox="1"/>
          <p:nvPr>
            <p:ph idx="1" type="subTitle"/>
          </p:nvPr>
        </p:nvSpPr>
        <p:spPr>
          <a:xfrm>
            <a:off x="609602" y="1268758"/>
            <a:ext cx="6062463" cy="18722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GB" u="sng"/>
              <a:t>Quadratics</a:t>
            </a:r>
            <a:endParaRPr u="sng"/>
          </a:p>
        </p:txBody>
      </p:sp>
      <p:sp>
        <p:nvSpPr>
          <p:cNvPr id="83" name="Google Shape;83;p11"/>
          <p:cNvSpPr txBox="1"/>
          <p:nvPr/>
        </p:nvSpPr>
        <p:spPr>
          <a:xfrm>
            <a:off x="7206559" y="4266521"/>
            <a:ext cx="4734900" cy="2534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 u="sng">
                <a:solidFill>
                  <a:schemeClr val="dk1"/>
                </a:solidFill>
              </a:rPr>
              <a:t>Tuesday 1</a:t>
            </a:r>
            <a:r>
              <a:rPr b="0" i="0" lang="en-GB" sz="28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July 2025</a:t>
            </a:r>
            <a:endParaRPr/>
          </a:p>
          <a:p>
            <a:pPr indent="-45720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Expectations </a:t>
            </a:r>
            <a:endParaRPr/>
          </a:p>
          <a:p>
            <a:pPr indent="-45720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Lesson</a:t>
            </a:r>
            <a:endParaRPr/>
          </a:p>
          <a:p>
            <a:pPr indent="-457200" lvl="0" marL="457200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b="0" i="0" lang="en-GB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Transition work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56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2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Lessons and homework</a:t>
            </a:r>
            <a:endParaRPr u="sng"/>
          </a:p>
        </p:txBody>
      </p:sp>
      <p:sp>
        <p:nvSpPr>
          <p:cNvPr id="89" name="Google Shape;89;p12"/>
          <p:cNvSpPr txBox="1"/>
          <p:nvPr>
            <p:ph idx="1" type="body"/>
          </p:nvPr>
        </p:nvSpPr>
        <p:spPr>
          <a:xfrm>
            <a:off x="325925" y="1556792"/>
            <a:ext cx="11651810" cy="514277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8 lessons a fortnight 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Pure 2/3, Stats and Mechanics 1/3 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You will need to do a minimum of 4 hours of independent study in a week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Homework will be given every week. </a:t>
            </a:r>
            <a:endParaRPr/>
          </a:p>
          <a:p>
            <a:pPr indent="0" lvl="0" marL="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"/>
          <p:cNvSpPr txBox="1"/>
          <p:nvPr/>
        </p:nvSpPr>
        <p:spPr>
          <a:xfrm>
            <a:off x="787651" y="298764"/>
            <a:ext cx="6953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lang="en-GB" sz="2800" u="sng">
                <a:solidFill>
                  <a:schemeClr val="hlink"/>
                </a:solidFill>
                <a:hlinkClick r:id="rId3"/>
              </a:rPr>
              <a:t>FX-CG100 | CASIO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09586" y="821964"/>
            <a:ext cx="10172828" cy="49028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4"/>
          <p:cNvSpPr txBox="1"/>
          <p:nvPr>
            <p:ph type="title"/>
          </p:nvPr>
        </p:nvSpPr>
        <p:spPr>
          <a:xfrm>
            <a:off x="601035" y="430660"/>
            <a:ext cx="10972800" cy="982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Transition work #1 (Compulsory)</a:t>
            </a:r>
            <a:endParaRPr u="sng"/>
          </a:p>
        </p:txBody>
      </p:sp>
      <p:sp>
        <p:nvSpPr>
          <p:cNvPr id="102" name="Google Shape;102;p14"/>
          <p:cNvSpPr txBox="1"/>
          <p:nvPr>
            <p:ph idx="1" type="body"/>
          </p:nvPr>
        </p:nvSpPr>
        <p:spPr>
          <a:xfrm>
            <a:off x="609600" y="1556792"/>
            <a:ext cx="10972800" cy="38884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Online using Integral – you need to apply for your own account 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https://my.integralmaths.org/integral/self_reg/self_reg_students.php</a:t>
            </a:r>
            <a:endParaRPr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>
                <a:highlight>
                  <a:srgbClr val="CCFFCC"/>
                </a:highlight>
              </a:rPr>
              <a:t>MAKE SURE YOU DOWNLOAD THE CERTIFICATES AND BRING THEM WITH YOU ON THE FIRST DAY</a:t>
            </a:r>
            <a:r>
              <a:rPr lang="en-GB"/>
              <a:t>. </a:t>
            </a:r>
            <a:endParaRPr/>
          </a:p>
          <a:p>
            <a:pPr indent="-304800" lvl="0" marL="45720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pic>
        <p:nvPicPr>
          <p:cNvPr id="103" name="Google Shape;10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1288" y="3380510"/>
            <a:ext cx="11854431" cy="33066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4"/>
          <p:cNvSpPr txBox="1"/>
          <p:nvPr/>
        </p:nvSpPr>
        <p:spPr>
          <a:xfrm>
            <a:off x="2697019" y="6163908"/>
            <a:ext cx="5089236" cy="5232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Char char="●"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Tick the box ‘I am a student’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6777" y="615228"/>
            <a:ext cx="12022095" cy="59795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6"/>
          <p:cNvSpPr txBox="1"/>
          <p:nvPr>
            <p:ph type="title"/>
          </p:nvPr>
        </p:nvSpPr>
        <p:spPr>
          <a:xfrm>
            <a:off x="601035" y="430660"/>
            <a:ext cx="10972800" cy="9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Transition work #2 (Compulsory)</a:t>
            </a:r>
            <a:endParaRPr u="sng"/>
          </a:p>
        </p:txBody>
      </p:sp>
      <p:sp>
        <p:nvSpPr>
          <p:cNvPr id="115" name="Google Shape;115;p16"/>
          <p:cNvSpPr txBox="1"/>
          <p:nvPr>
            <p:ph idx="1" type="body"/>
          </p:nvPr>
        </p:nvSpPr>
        <p:spPr>
          <a:xfrm>
            <a:off x="609600" y="1556792"/>
            <a:ext cx="10972800" cy="388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Data Set - View the data set document and complete the questions about this. </a:t>
            </a:r>
            <a:endParaRPr/>
          </a:p>
          <a:p>
            <a:pPr indent="-304800" lvl="0" marL="45720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sp>
        <p:nvSpPr>
          <p:cNvPr id="116" name="Google Shape;116;p16"/>
          <p:cNvSpPr txBox="1"/>
          <p:nvPr/>
        </p:nvSpPr>
        <p:spPr>
          <a:xfrm>
            <a:off x="330625" y="5053750"/>
            <a:ext cx="11609400" cy="162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585858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 txBox="1"/>
          <p:nvPr>
            <p:ph type="title"/>
          </p:nvPr>
        </p:nvSpPr>
        <p:spPr>
          <a:xfrm>
            <a:off x="601035" y="430660"/>
            <a:ext cx="10972800" cy="9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Transition work #3 </a:t>
            </a:r>
            <a:endParaRPr u="sng"/>
          </a:p>
        </p:txBody>
      </p:sp>
      <p:sp>
        <p:nvSpPr>
          <p:cNvPr id="122" name="Google Shape;122;p17"/>
          <p:cNvSpPr txBox="1"/>
          <p:nvPr>
            <p:ph idx="1" type="body"/>
          </p:nvPr>
        </p:nvSpPr>
        <p:spPr>
          <a:xfrm>
            <a:off x="609600" y="1556792"/>
            <a:ext cx="10972800" cy="388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b="1" lang="en-GB" u="sng"/>
              <a:t>Essential skills bridging task</a:t>
            </a:r>
            <a:endParaRPr b="1" u="sng"/>
          </a:p>
          <a:p>
            <a:pPr indent="-457200" lvl="0" marL="457200" rtl="0" algn="l">
              <a:spcBef>
                <a:spcPts val="480"/>
              </a:spcBef>
              <a:spcAft>
                <a:spcPts val="0"/>
              </a:spcAft>
              <a:buSzPts val="2400"/>
              <a:buChar char="•"/>
            </a:pPr>
            <a:r>
              <a:rPr lang="en-GB"/>
              <a:t>This is optional but I would still recommend you to keep practising these questions so that you are REALLY prepared for the upcoming two years. </a:t>
            </a:r>
            <a:endParaRPr/>
          </a:p>
          <a:p>
            <a:pPr indent="-304800" lvl="0" marL="457200" rtl="0" algn="l">
              <a:spcBef>
                <a:spcPts val="480"/>
              </a:spcBef>
              <a:spcAft>
                <a:spcPts val="0"/>
              </a:spcAft>
              <a:buSzPts val="2400"/>
              <a:buNone/>
            </a:pPr>
            <a:r>
              <a:t/>
            </a:r>
            <a:endParaRPr/>
          </a:p>
        </p:txBody>
      </p:sp>
      <p:sp>
        <p:nvSpPr>
          <p:cNvPr id="123" name="Google Shape;123;p17"/>
          <p:cNvSpPr txBox="1"/>
          <p:nvPr/>
        </p:nvSpPr>
        <p:spPr>
          <a:xfrm>
            <a:off x="330625" y="5053750"/>
            <a:ext cx="11609400" cy="1624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585858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8"/>
          <p:cNvSpPr txBox="1"/>
          <p:nvPr/>
        </p:nvSpPr>
        <p:spPr>
          <a:xfrm>
            <a:off x="345688" y="197894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Quadratic equations and graphs</a:t>
            </a:r>
            <a:endParaRPr/>
          </a:p>
        </p:txBody>
      </p:sp>
      <p:sp>
        <p:nvSpPr>
          <p:cNvPr id="129" name="Google Shape;129;p18"/>
          <p:cNvSpPr txBox="1"/>
          <p:nvPr/>
        </p:nvSpPr>
        <p:spPr>
          <a:xfrm>
            <a:off x="623391" y="2060848"/>
            <a:ext cx="11274959" cy="22929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b="1"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</a:t>
            </a:r>
            <a:endParaRPr/>
          </a:p>
          <a:p>
            <a:pPr indent="0" lvl="0" marL="0" marR="0" rtl="0" algn="l">
              <a:spcBef>
                <a:spcPts val="180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lang="en-GB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revise quadratic equations and non-linear simultaneous equations, while looking ahead to ‘A’-level and the importance of the discriminant</a:t>
            </a:r>
            <a:endParaRPr/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9"/>
          <p:cNvSpPr txBox="1"/>
          <p:nvPr/>
        </p:nvSpPr>
        <p:spPr>
          <a:xfrm>
            <a:off x="345688" y="128444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800"/>
              <a:buFont typeface="Arial"/>
              <a:buNone/>
            </a:pP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/>
          </a:p>
        </p:txBody>
      </p:sp>
      <p:grpSp>
        <p:nvGrpSpPr>
          <p:cNvPr id="136" name="Google Shape;136;p19"/>
          <p:cNvGrpSpPr/>
          <p:nvPr/>
        </p:nvGrpSpPr>
        <p:grpSpPr>
          <a:xfrm>
            <a:off x="885937" y="2689132"/>
            <a:ext cx="10746619" cy="526934"/>
            <a:chOff x="851212" y="4413757"/>
            <a:chExt cx="10746619" cy="526934"/>
          </a:xfrm>
        </p:grpSpPr>
        <p:sp>
          <p:nvSpPr>
            <p:cNvPr id="137" name="Google Shape;137;p19"/>
            <p:cNvSpPr txBox="1"/>
            <p:nvPr/>
          </p:nvSpPr>
          <p:spPr>
            <a:xfrm>
              <a:off x="1512990" y="4417471"/>
              <a:ext cx="10084841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What is the same and what is different about these equations?</a:t>
              </a:r>
              <a:endParaRPr/>
            </a:p>
          </p:txBody>
        </p:sp>
        <p:sp>
          <p:nvSpPr>
            <p:cNvPr id="138" name="Google Shape;138;p19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sp>
        <p:nvSpPr>
          <p:cNvPr id="139" name="Google Shape;139;p19"/>
          <p:cNvSpPr txBox="1"/>
          <p:nvPr/>
        </p:nvSpPr>
        <p:spPr>
          <a:xfrm>
            <a:off x="1076445" y="1143757"/>
            <a:ext cx="717630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the equation   </a:t>
            </a:r>
            <a:r>
              <a:rPr b="0" i="1" lang="en-GB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baseline="3000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0" i="1" lang="en-GB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+ 21 = 0</a:t>
            </a:r>
            <a:endParaRPr/>
          </a:p>
        </p:txBody>
      </p:sp>
      <p:grpSp>
        <p:nvGrpSpPr>
          <p:cNvPr id="140" name="Google Shape;140;p19"/>
          <p:cNvGrpSpPr/>
          <p:nvPr/>
        </p:nvGrpSpPr>
        <p:grpSpPr>
          <a:xfrm>
            <a:off x="887866" y="3397107"/>
            <a:ext cx="11010484" cy="1401020"/>
            <a:chOff x="851212" y="4413757"/>
            <a:chExt cx="11010484" cy="1401020"/>
          </a:xfrm>
        </p:grpSpPr>
        <p:sp>
          <p:nvSpPr>
            <p:cNvPr id="141" name="Google Shape;141;p19"/>
            <p:cNvSpPr txBox="1"/>
            <p:nvPr/>
          </p:nvSpPr>
          <p:spPr>
            <a:xfrm>
              <a:off x="1512990" y="4417471"/>
              <a:ext cx="10348706" cy="13973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Choose a value of </a:t>
              </a:r>
              <a:r>
                <a:rPr i="1"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between –50 and 50.</a:t>
              </a:r>
              <a:endParaRPr/>
            </a:p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Solve the equation   </a:t>
              </a:r>
              <a:r>
                <a:rPr b="0" i="1" lang="en-GB" sz="3200" u="none" cap="none" strike="noStrik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="0" baseline="30000" i="0" lang="en-GB" sz="32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b="0" i="0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+ 10</a:t>
              </a:r>
              <a:r>
                <a:rPr b="0" i="1" lang="en-GB" sz="3200" u="none" cap="none" strike="noStrike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="0" i="0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b="0" i="1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b="0" i="0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 for your value of </a:t>
              </a:r>
              <a:r>
                <a:rPr b="0" i="1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b="0" lang="en-GB" sz="28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Is your equation more like </a:t>
              </a: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or </a:t>
              </a: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, or neither of them?</a:t>
              </a:r>
              <a:endPara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19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grpSp>
        <p:nvGrpSpPr>
          <p:cNvPr id="143" name="Google Shape;143;p19"/>
          <p:cNvGrpSpPr/>
          <p:nvPr/>
        </p:nvGrpSpPr>
        <p:grpSpPr>
          <a:xfrm>
            <a:off x="889797" y="4986832"/>
            <a:ext cx="11008553" cy="957821"/>
            <a:chOff x="851212" y="4413757"/>
            <a:chExt cx="11008553" cy="957821"/>
          </a:xfrm>
        </p:grpSpPr>
        <p:sp>
          <p:nvSpPr>
            <p:cNvPr id="144" name="Google Shape;144;p19"/>
            <p:cNvSpPr txBox="1"/>
            <p:nvPr/>
          </p:nvSpPr>
          <p:spPr>
            <a:xfrm>
              <a:off x="1512990" y="4417471"/>
              <a:ext cx="10346775" cy="95410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Working with a partner or small group, solve the equation for the following values of </a:t>
              </a:r>
              <a:r>
                <a:rPr i="1"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.  Describe what happens each time.</a:t>
              </a:r>
              <a:endParaRPr/>
            </a:p>
          </p:txBody>
        </p:sp>
        <p:sp>
          <p:nvSpPr>
            <p:cNvPr id="145" name="Google Shape;145;p19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sp>
        <p:nvSpPr>
          <p:cNvPr id="146" name="Google Shape;146;p19"/>
          <p:cNvSpPr txBox="1"/>
          <p:nvPr/>
        </p:nvSpPr>
        <p:spPr>
          <a:xfrm>
            <a:off x="1078374" y="1805442"/>
            <a:ext cx="717630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the equation   </a:t>
            </a:r>
            <a:r>
              <a:rPr b="0" i="1" lang="en-GB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baseline="30000" i="0" lang="en-GB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0" i="1" lang="en-GB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GB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8 = 0</a:t>
            </a:r>
            <a:endParaRPr/>
          </a:p>
        </p:txBody>
      </p:sp>
      <p:sp>
        <p:nvSpPr>
          <p:cNvPr id="147" name="Google Shape;147;p19"/>
          <p:cNvSpPr txBox="1"/>
          <p:nvPr/>
        </p:nvSpPr>
        <p:spPr>
          <a:xfrm>
            <a:off x="8252748" y="1190558"/>
            <a:ext cx="62549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(1)</a:t>
            </a:r>
            <a:endParaRPr/>
          </a:p>
        </p:txBody>
      </p:sp>
      <p:sp>
        <p:nvSpPr>
          <p:cNvPr id="148" name="Google Shape;148;p19"/>
          <p:cNvSpPr txBox="1"/>
          <p:nvPr/>
        </p:nvSpPr>
        <p:spPr>
          <a:xfrm>
            <a:off x="8254677" y="1805947"/>
            <a:ext cx="625492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(2)</a:t>
            </a:r>
            <a:endParaRPr/>
          </a:p>
        </p:txBody>
      </p:sp>
      <p:graphicFrame>
        <p:nvGraphicFramePr>
          <p:cNvPr id="149" name="Google Shape;149;p19"/>
          <p:cNvGraphicFramePr/>
          <p:nvPr/>
        </p:nvGraphicFramePr>
        <p:xfrm>
          <a:off x="1672772" y="600719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{CB0DC78B-9A04-44F8-8B4F-57CB7A67980B}</a:tableStyleId>
              </a:tblPr>
              <a:tblGrid>
                <a:gridCol w="1577225"/>
                <a:gridCol w="1577225"/>
                <a:gridCol w="1577225"/>
                <a:gridCol w="1577225"/>
                <a:gridCol w="1577225"/>
                <a:gridCol w="157722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</a:rPr>
                        <a:t>k</a:t>
                      </a:r>
                      <a:r>
                        <a:rPr b="0" lang="en-GB" sz="2400" u="none" cap="none" strike="noStrike">
                          <a:solidFill>
                            <a:srgbClr val="0000FF"/>
                          </a:solidFill>
                        </a:rPr>
                        <a:t> = 5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16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25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40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–24</a:t>
                      </a:r>
                      <a:endParaRPr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FF"/>
                        </a:buClr>
                        <a:buSzPts val="2400"/>
                        <a:buFont typeface="Arial"/>
                        <a:buNone/>
                      </a:pPr>
                      <a:r>
                        <a:rPr b="0" i="1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</a:t>
                      </a:r>
                      <a:r>
                        <a:rPr b="0" i="0" lang="en-GB" sz="2400" u="none" cap="none" strike="noStrike">
                          <a:solidFill>
                            <a:srgbClr val="0000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= –5</a:t>
                      </a:r>
                      <a:endParaRPr/>
                    </a:p>
                  </a:txBody>
                  <a:tcPr marT="45725" marB="45725" marR="91450" marL="91450" anchor="ctr"/>
                </a:tc>
              </a:tr>
            </a:tbl>
          </a:graphicData>
        </a:graphic>
      </p:graphicFrame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0"/>
          <p:cNvSpPr txBox="1"/>
          <p:nvPr/>
        </p:nvSpPr>
        <p:spPr>
          <a:xfrm>
            <a:off x="345688" y="163169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The graph of 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b="1" sz="4000">
              <a:solidFill>
                <a:srgbClr val="1557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20"/>
          <p:cNvSpPr txBox="1"/>
          <p:nvPr/>
        </p:nvSpPr>
        <p:spPr>
          <a:xfrm>
            <a:off x="868100" y="1259506"/>
            <a:ext cx="50195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You will need the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Desmos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file </a:t>
            </a:r>
            <a:endParaRPr/>
          </a:p>
        </p:txBody>
      </p:sp>
      <p:sp>
        <p:nvSpPr>
          <p:cNvPr id="157" name="Google Shape;157;p20">
            <a:hlinkClick r:id="rId3"/>
          </p:cNvPr>
          <p:cNvSpPr txBox="1"/>
          <p:nvPr/>
        </p:nvSpPr>
        <p:spPr>
          <a:xfrm>
            <a:off x="870028" y="1886470"/>
            <a:ext cx="501955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32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– </a:t>
            </a: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/>
          </a:p>
        </p:txBody>
      </p:sp>
      <p:sp>
        <p:nvSpPr>
          <p:cNvPr id="158" name="Google Shape;158;p20"/>
          <p:cNvSpPr txBox="1"/>
          <p:nvPr/>
        </p:nvSpPr>
        <p:spPr>
          <a:xfrm>
            <a:off x="870028" y="2673545"/>
            <a:ext cx="5019554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value of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set at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 0, but can be changed using the slider.</a:t>
            </a:r>
            <a:endParaRPr/>
          </a:p>
        </p:txBody>
      </p:sp>
      <p:sp>
        <p:nvSpPr>
          <p:cNvPr id="159" name="Google Shape;159;p20"/>
          <p:cNvSpPr txBox="1"/>
          <p:nvPr/>
        </p:nvSpPr>
        <p:spPr>
          <a:xfrm>
            <a:off x="871957" y="4110733"/>
            <a:ext cx="5378369" cy="18158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Change the value of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generate graphs corresponding to each ‘type’ you found on the previous slide.</a:t>
            </a:r>
            <a:endParaRPr/>
          </a:p>
        </p:txBody>
      </p:sp>
      <p:sp>
        <p:nvSpPr>
          <p:cNvPr id="160" name="Google Shape;160;p20"/>
          <p:cNvSpPr txBox="1"/>
          <p:nvPr/>
        </p:nvSpPr>
        <p:spPr>
          <a:xfrm>
            <a:off x="873885" y="6022487"/>
            <a:ext cx="5378369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Take a screenshot for each type.</a:t>
            </a:r>
            <a:endParaRPr/>
          </a:p>
        </p:txBody>
      </p:sp>
      <p:pic>
        <p:nvPicPr>
          <p:cNvPr id="161" name="Google Shape;161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03849" y="1308397"/>
            <a:ext cx="5294501" cy="482583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1"/>
          <p:cNvSpPr txBox="1"/>
          <p:nvPr/>
        </p:nvSpPr>
        <p:spPr>
          <a:xfrm>
            <a:off x="345688" y="163169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The graph of 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b="1" sz="4000">
              <a:solidFill>
                <a:srgbClr val="1557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1"/>
          <p:cNvSpPr txBox="1"/>
          <p:nvPr/>
        </p:nvSpPr>
        <p:spPr>
          <a:xfrm>
            <a:off x="868100" y="1196752"/>
            <a:ext cx="50195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Complete each sentence:</a:t>
            </a:r>
            <a:endParaRPr/>
          </a:p>
        </p:txBody>
      </p:sp>
      <p:sp>
        <p:nvSpPr>
          <p:cNvPr id="169" name="Google Shape;169;p21"/>
          <p:cNvSpPr txBox="1"/>
          <p:nvPr/>
        </p:nvSpPr>
        <p:spPr>
          <a:xfrm>
            <a:off x="638534" y="1916832"/>
            <a:ext cx="5688000" cy="1015663"/>
          </a:xfrm>
          <a:prstGeom prst="rect">
            <a:avLst/>
          </a:prstGeom>
          <a:solidFill>
            <a:srgbClr val="CCFFCC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two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pic>
        <p:nvPicPr>
          <p:cNvPr id="170" name="Google Shape;17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03849" y="1308397"/>
            <a:ext cx="5294501" cy="4825835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71" name="Google Shape;171;p21"/>
          <p:cNvSpPr txBox="1"/>
          <p:nvPr/>
        </p:nvSpPr>
        <p:spPr>
          <a:xfrm>
            <a:off x="640462" y="3140968"/>
            <a:ext cx="5688000" cy="1015663"/>
          </a:xfrm>
          <a:prstGeom prst="rect">
            <a:avLst/>
          </a:prstGeom>
          <a:solidFill>
            <a:srgbClr val="FFDFA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72" name="Google Shape;172;p21"/>
          <p:cNvSpPr txBox="1"/>
          <p:nvPr/>
        </p:nvSpPr>
        <p:spPr>
          <a:xfrm>
            <a:off x="642391" y="4365104"/>
            <a:ext cx="5688000" cy="1015663"/>
          </a:xfrm>
          <a:prstGeom prst="rect">
            <a:avLst/>
          </a:prstGeom>
          <a:solidFill>
            <a:srgbClr val="FFDD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solution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73" name="Google Shape;173;p21"/>
          <p:cNvSpPr txBox="1"/>
          <p:nvPr/>
        </p:nvSpPr>
        <p:spPr>
          <a:xfrm>
            <a:off x="644317" y="5589240"/>
            <a:ext cx="5688000" cy="1015663"/>
          </a:xfrm>
          <a:prstGeom prst="rect">
            <a:avLst/>
          </a:prstGeom>
          <a:solidFill>
            <a:srgbClr val="CCEC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integer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solutions 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2"/>
          <p:cNvSpPr txBox="1"/>
          <p:nvPr/>
        </p:nvSpPr>
        <p:spPr>
          <a:xfrm>
            <a:off x="345688" y="163169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The graph of 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b="1" sz="4000">
              <a:solidFill>
                <a:srgbClr val="1557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22"/>
          <p:cNvSpPr txBox="1"/>
          <p:nvPr/>
        </p:nvSpPr>
        <p:spPr>
          <a:xfrm>
            <a:off x="868100" y="1196752"/>
            <a:ext cx="50195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Complete each sentence:</a:t>
            </a:r>
            <a:endParaRPr/>
          </a:p>
        </p:txBody>
      </p:sp>
      <p:sp>
        <p:nvSpPr>
          <p:cNvPr id="181" name="Google Shape;181;p22"/>
          <p:cNvSpPr txBox="1"/>
          <p:nvPr/>
        </p:nvSpPr>
        <p:spPr>
          <a:xfrm>
            <a:off x="638534" y="1916832"/>
            <a:ext cx="5688000" cy="1015663"/>
          </a:xfrm>
          <a:prstGeom prst="rect">
            <a:avLst/>
          </a:prstGeom>
          <a:solidFill>
            <a:srgbClr val="CCFFCC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two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82" name="Google Shape;182;p22"/>
          <p:cNvSpPr txBox="1"/>
          <p:nvPr/>
        </p:nvSpPr>
        <p:spPr>
          <a:xfrm>
            <a:off x="640462" y="3140968"/>
            <a:ext cx="5688000" cy="1015663"/>
          </a:xfrm>
          <a:prstGeom prst="rect">
            <a:avLst/>
          </a:prstGeom>
          <a:solidFill>
            <a:srgbClr val="FFDFA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83" name="Google Shape;183;p22"/>
          <p:cNvSpPr txBox="1"/>
          <p:nvPr/>
        </p:nvSpPr>
        <p:spPr>
          <a:xfrm>
            <a:off x="642391" y="4365104"/>
            <a:ext cx="5688000" cy="1015663"/>
          </a:xfrm>
          <a:prstGeom prst="rect">
            <a:avLst/>
          </a:prstGeom>
          <a:solidFill>
            <a:srgbClr val="FFDD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solution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84" name="Google Shape;184;p22"/>
          <p:cNvSpPr txBox="1"/>
          <p:nvPr/>
        </p:nvSpPr>
        <p:spPr>
          <a:xfrm>
            <a:off x="644317" y="5589240"/>
            <a:ext cx="5688000" cy="1015663"/>
          </a:xfrm>
          <a:prstGeom prst="rect">
            <a:avLst/>
          </a:prstGeom>
          <a:solidFill>
            <a:srgbClr val="CCEC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integer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solutions 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185" name="Google Shape;185;p22"/>
          <p:cNvSpPr txBox="1"/>
          <p:nvPr/>
        </p:nvSpPr>
        <p:spPr>
          <a:xfrm>
            <a:off x="7536160" y="1032416"/>
            <a:ext cx="28803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2"/>
          <p:cNvSpPr txBox="1"/>
          <p:nvPr/>
        </p:nvSpPr>
        <p:spPr>
          <a:xfrm>
            <a:off x="7536160" y="1717363"/>
            <a:ext cx="374441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Complete the square</a:t>
            </a:r>
            <a:endParaRPr b="1" sz="24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2"/>
          <p:cNvSpPr txBox="1"/>
          <p:nvPr/>
        </p:nvSpPr>
        <p:spPr>
          <a:xfrm>
            <a:off x="7536160" y="2293427"/>
            <a:ext cx="3744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+ 5)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25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2"/>
          <p:cNvSpPr txBox="1"/>
          <p:nvPr/>
        </p:nvSpPr>
        <p:spPr>
          <a:xfrm>
            <a:off x="7536160" y="3022218"/>
            <a:ext cx="3744416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Rearrange to isolate the square:</a:t>
            </a:r>
            <a:endParaRPr b="1" sz="24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2"/>
          <p:cNvSpPr txBox="1"/>
          <p:nvPr/>
        </p:nvSpPr>
        <p:spPr>
          <a:xfrm>
            <a:off x="7536160" y="3949611"/>
            <a:ext cx="3744416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+ 5)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25 –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2"/>
          <p:cNvSpPr txBox="1"/>
          <p:nvPr/>
        </p:nvSpPr>
        <p:spPr>
          <a:xfrm>
            <a:off x="7536160" y="4685660"/>
            <a:ext cx="374441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Make </a:t>
            </a:r>
            <a:r>
              <a:rPr b="1" i="1" lang="en-GB" sz="2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the subject:</a:t>
            </a:r>
            <a:endParaRPr b="1" sz="24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1" name="Google Shape;191;p22"/>
          <p:cNvGrpSpPr/>
          <p:nvPr/>
        </p:nvGrpSpPr>
        <p:grpSpPr>
          <a:xfrm>
            <a:off x="7536160" y="5272177"/>
            <a:ext cx="2844000" cy="682486"/>
            <a:chOff x="7536160" y="5580529"/>
            <a:chExt cx="2844000" cy="682486"/>
          </a:xfrm>
        </p:grpSpPr>
        <p:sp>
          <p:nvSpPr>
            <p:cNvPr id="192" name="Google Shape;192;p22"/>
            <p:cNvSpPr txBox="1"/>
            <p:nvPr/>
          </p:nvSpPr>
          <p:spPr>
            <a:xfrm>
              <a:off x="7536160" y="5580529"/>
              <a:ext cx="28440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+ 5 = ±   25 –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endPara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22"/>
            <p:cNvSpPr txBox="1"/>
            <p:nvPr/>
          </p:nvSpPr>
          <p:spPr>
            <a:xfrm>
              <a:off x="8942870" y="5616684"/>
              <a:ext cx="4379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600"/>
                <a:buFont typeface="Arial"/>
                <a:buNone/>
              </a:pPr>
              <a:r>
                <a:rPr lang="en-GB" sz="3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√</a:t>
              </a:r>
              <a:endParaRPr/>
            </a:p>
          </p:txBody>
        </p:sp>
        <p:cxnSp>
          <p:nvCxnSpPr>
            <p:cNvPr id="194" name="Google Shape;194;p22"/>
            <p:cNvCxnSpPr/>
            <p:nvPr/>
          </p:nvCxnSpPr>
          <p:spPr>
            <a:xfrm>
              <a:off x="9273117" y="5693904"/>
              <a:ext cx="1041400" cy="0"/>
            </a:xfrm>
            <a:prstGeom prst="straightConnector1">
              <a:avLst/>
            </a:prstGeom>
            <a:noFill/>
            <a:ln cap="flat" cmpd="sng" w="152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195" name="Google Shape;195;p22"/>
          <p:cNvGrpSpPr/>
          <p:nvPr/>
        </p:nvGrpSpPr>
        <p:grpSpPr>
          <a:xfrm>
            <a:off x="7536163" y="5860609"/>
            <a:ext cx="2736000" cy="682486"/>
            <a:chOff x="7536160" y="5580529"/>
            <a:chExt cx="2736000" cy="682486"/>
          </a:xfrm>
        </p:grpSpPr>
        <p:sp>
          <p:nvSpPr>
            <p:cNvPr id="196" name="Google Shape;196;p22"/>
            <p:cNvSpPr txBox="1"/>
            <p:nvPr/>
          </p:nvSpPr>
          <p:spPr>
            <a:xfrm>
              <a:off x="7536160" y="5580529"/>
              <a:ext cx="27360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–5 ±   25 –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endPara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22"/>
            <p:cNvSpPr txBox="1"/>
            <p:nvPr/>
          </p:nvSpPr>
          <p:spPr>
            <a:xfrm>
              <a:off x="8832805" y="5616684"/>
              <a:ext cx="437940" cy="64633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600"/>
                <a:buFont typeface="Arial"/>
                <a:buNone/>
              </a:pPr>
              <a:r>
                <a:rPr lang="en-GB" sz="36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√</a:t>
              </a:r>
              <a:endParaRPr/>
            </a:p>
          </p:txBody>
        </p:sp>
        <p:cxnSp>
          <p:nvCxnSpPr>
            <p:cNvPr id="198" name="Google Shape;198;p22"/>
            <p:cNvCxnSpPr/>
            <p:nvPr/>
          </p:nvCxnSpPr>
          <p:spPr>
            <a:xfrm>
              <a:off x="9163052" y="5693904"/>
              <a:ext cx="1041400" cy="0"/>
            </a:xfrm>
            <a:prstGeom prst="straightConnector1">
              <a:avLst/>
            </a:prstGeom>
            <a:noFill/>
            <a:ln cap="flat" cmpd="sng" w="15225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3"/>
          <p:cNvSpPr txBox="1"/>
          <p:nvPr/>
        </p:nvSpPr>
        <p:spPr>
          <a:xfrm>
            <a:off x="7536160" y="1032416"/>
            <a:ext cx="288032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3200"/>
              <a:buFont typeface="Arial"/>
              <a:buNone/>
            </a:pP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23"/>
          <p:cNvSpPr txBox="1"/>
          <p:nvPr/>
        </p:nvSpPr>
        <p:spPr>
          <a:xfrm>
            <a:off x="345688" y="163169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The graph of 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endParaRPr b="1" sz="4000">
              <a:solidFill>
                <a:srgbClr val="1557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3"/>
          <p:cNvSpPr txBox="1"/>
          <p:nvPr/>
        </p:nvSpPr>
        <p:spPr>
          <a:xfrm>
            <a:off x="868100" y="1196752"/>
            <a:ext cx="501955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Complete each sentence:</a:t>
            </a:r>
            <a:endParaRPr/>
          </a:p>
        </p:txBody>
      </p:sp>
      <p:sp>
        <p:nvSpPr>
          <p:cNvPr id="207" name="Google Shape;207;p23"/>
          <p:cNvSpPr txBox="1"/>
          <p:nvPr/>
        </p:nvSpPr>
        <p:spPr>
          <a:xfrm>
            <a:off x="638534" y="1916832"/>
            <a:ext cx="5688000" cy="1015663"/>
          </a:xfrm>
          <a:prstGeom prst="rect">
            <a:avLst/>
          </a:prstGeom>
          <a:solidFill>
            <a:srgbClr val="CCFFCC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two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208" name="Google Shape;208;p23"/>
          <p:cNvSpPr txBox="1"/>
          <p:nvPr/>
        </p:nvSpPr>
        <p:spPr>
          <a:xfrm>
            <a:off x="640462" y="3140968"/>
            <a:ext cx="5688000" cy="1015663"/>
          </a:xfrm>
          <a:prstGeom prst="rect">
            <a:avLst/>
          </a:prstGeom>
          <a:solidFill>
            <a:srgbClr val="FFDFA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no solutions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209" name="Google Shape;209;p23"/>
          <p:cNvSpPr txBox="1"/>
          <p:nvPr/>
        </p:nvSpPr>
        <p:spPr>
          <a:xfrm>
            <a:off x="642391" y="4365104"/>
            <a:ext cx="5688000" cy="1015663"/>
          </a:xfrm>
          <a:prstGeom prst="rect">
            <a:avLst/>
          </a:prstGeom>
          <a:solidFill>
            <a:srgbClr val="FFDD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one solution 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sp>
        <p:nvSpPr>
          <p:cNvPr id="210" name="Google Shape;210;p23"/>
          <p:cNvSpPr txBox="1"/>
          <p:nvPr/>
        </p:nvSpPr>
        <p:spPr>
          <a:xfrm>
            <a:off x="644317" y="5589240"/>
            <a:ext cx="5688000" cy="1015663"/>
          </a:xfrm>
          <a:prstGeom prst="rect">
            <a:avLst/>
          </a:prstGeom>
          <a:solidFill>
            <a:srgbClr val="CCECFF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+ 10</a:t>
            </a:r>
            <a:r>
              <a:rPr i="1" lang="en-GB" sz="3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   has </a:t>
            </a:r>
            <a:r>
              <a:rPr b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integer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solutions when </a:t>
            </a:r>
            <a:r>
              <a:rPr i="1"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 …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</p:txBody>
      </p:sp>
      <p:grpSp>
        <p:nvGrpSpPr>
          <p:cNvPr id="211" name="Google Shape;211;p23"/>
          <p:cNvGrpSpPr/>
          <p:nvPr/>
        </p:nvGrpSpPr>
        <p:grpSpPr>
          <a:xfrm>
            <a:off x="6950080" y="1533147"/>
            <a:ext cx="3332716" cy="682486"/>
            <a:chOff x="6950080" y="1533147"/>
            <a:chExt cx="3332716" cy="682486"/>
          </a:xfrm>
        </p:grpSpPr>
        <p:grpSp>
          <p:nvGrpSpPr>
            <p:cNvPr id="212" name="Google Shape;212;p23"/>
            <p:cNvGrpSpPr/>
            <p:nvPr/>
          </p:nvGrpSpPr>
          <p:grpSpPr>
            <a:xfrm>
              <a:off x="7546796" y="1533147"/>
              <a:ext cx="2736000" cy="682486"/>
              <a:chOff x="7536160" y="5580529"/>
              <a:chExt cx="2736000" cy="682486"/>
            </a:xfrm>
          </p:grpSpPr>
          <p:sp>
            <p:nvSpPr>
              <p:cNvPr id="213" name="Google Shape;213;p23"/>
              <p:cNvSpPr txBox="1"/>
              <p:nvPr/>
            </p:nvSpPr>
            <p:spPr>
              <a:xfrm>
                <a:off x="7536160" y="5580529"/>
                <a:ext cx="2736000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rgbClr val="00628C"/>
                  </a:buClr>
                  <a:buSzPts val="3200"/>
                  <a:buFont typeface="Arial"/>
                  <a:buNone/>
                </a:pPr>
                <a:r>
                  <a:rPr i="1" lang="en-GB" sz="320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x</a:t>
                </a:r>
                <a:r>
                  <a:rPr lang="en-GB" sz="2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rPr>
                  <a:t> = –5 ±   25 – </a:t>
                </a:r>
                <a:r>
                  <a:rPr i="1" lang="en-GB" sz="280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rPr>
                  <a:t>k</a:t>
                </a:r>
                <a:endParaRPr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" name="Google Shape;214;p23"/>
              <p:cNvSpPr txBox="1"/>
              <p:nvPr/>
            </p:nvSpPr>
            <p:spPr>
              <a:xfrm>
                <a:off x="8832805" y="5616684"/>
                <a:ext cx="437940" cy="6463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rgbClr val="00628C"/>
                  </a:buClr>
                  <a:buSzPts val="3600"/>
                  <a:buFont typeface="Arial"/>
                  <a:buNone/>
                </a:pPr>
                <a:r>
                  <a:rPr lang="en-GB" sz="3600">
                    <a:solidFill>
                      <a:schemeClr val="dk1"/>
                    </a:solidFill>
                    <a:latin typeface="Arial"/>
                    <a:ea typeface="Arial"/>
                    <a:cs typeface="Arial"/>
                    <a:sym typeface="Arial"/>
                  </a:rPr>
                  <a:t>√</a:t>
                </a:r>
                <a:endParaRPr/>
              </a:p>
            </p:txBody>
          </p:sp>
          <p:cxnSp>
            <p:nvCxnSpPr>
              <p:cNvPr id="215" name="Google Shape;215;p23"/>
              <p:cNvCxnSpPr/>
              <p:nvPr/>
            </p:nvCxnSpPr>
            <p:spPr>
              <a:xfrm>
                <a:off x="9163052" y="5693904"/>
                <a:ext cx="1041400" cy="0"/>
              </a:xfrm>
              <a:prstGeom prst="straightConnector1">
                <a:avLst/>
              </a:prstGeom>
              <a:noFill/>
              <a:ln cap="flat" cmpd="sng" w="17775">
                <a:solidFill>
                  <a:schemeClr val="dk1"/>
                </a:solidFill>
                <a:prstDash val="solid"/>
                <a:round/>
                <a:headEnd len="sm" w="sm" type="none"/>
                <a:tailEnd len="sm" w="sm" type="none"/>
              </a:ln>
            </p:spPr>
          </p:cxnSp>
        </p:grpSp>
        <p:sp>
          <p:nvSpPr>
            <p:cNvPr id="216" name="Google Shape;216;p23"/>
            <p:cNvSpPr txBox="1"/>
            <p:nvPr/>
          </p:nvSpPr>
          <p:spPr>
            <a:xfrm>
              <a:off x="6950080" y="1558669"/>
              <a:ext cx="596716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⇒</a:t>
              </a:r>
              <a:endParaRPr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7" name="Google Shape;217;p23"/>
          <p:cNvSpPr txBox="1"/>
          <p:nvPr/>
        </p:nvSpPr>
        <p:spPr>
          <a:xfrm>
            <a:off x="6950080" y="2205585"/>
            <a:ext cx="15616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25 –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&gt; 0</a:t>
            </a:r>
            <a:endParaRPr/>
          </a:p>
        </p:txBody>
      </p:sp>
      <p:sp>
        <p:nvSpPr>
          <p:cNvPr id="218" name="Google Shape;218;p23"/>
          <p:cNvSpPr txBox="1"/>
          <p:nvPr/>
        </p:nvSpPr>
        <p:spPr>
          <a:xfrm>
            <a:off x="8358950" y="2209580"/>
            <a:ext cx="16626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, so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&lt; 25</a:t>
            </a:r>
            <a:endParaRPr/>
          </a:p>
        </p:txBody>
      </p:sp>
      <p:sp>
        <p:nvSpPr>
          <p:cNvPr id="219" name="Google Shape;219;p23"/>
          <p:cNvSpPr txBox="1"/>
          <p:nvPr/>
        </p:nvSpPr>
        <p:spPr>
          <a:xfrm>
            <a:off x="6953620" y="3368079"/>
            <a:ext cx="15616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25 –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&lt; 0</a:t>
            </a:r>
            <a:endParaRPr/>
          </a:p>
        </p:txBody>
      </p:sp>
      <p:sp>
        <p:nvSpPr>
          <p:cNvPr id="220" name="Google Shape;220;p23"/>
          <p:cNvSpPr txBox="1"/>
          <p:nvPr/>
        </p:nvSpPr>
        <p:spPr>
          <a:xfrm>
            <a:off x="8362490" y="3372074"/>
            <a:ext cx="16626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, so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&gt; 25</a:t>
            </a:r>
            <a:endParaRPr/>
          </a:p>
        </p:txBody>
      </p:sp>
      <p:sp>
        <p:nvSpPr>
          <p:cNvPr id="221" name="Google Shape;221;p23"/>
          <p:cNvSpPr txBox="1"/>
          <p:nvPr/>
        </p:nvSpPr>
        <p:spPr>
          <a:xfrm>
            <a:off x="6946530" y="4615634"/>
            <a:ext cx="15616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25 –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/>
          </a:p>
        </p:txBody>
      </p:sp>
      <p:sp>
        <p:nvSpPr>
          <p:cNvPr id="222" name="Google Shape;222;p23"/>
          <p:cNvSpPr txBox="1"/>
          <p:nvPr/>
        </p:nvSpPr>
        <p:spPr>
          <a:xfrm>
            <a:off x="8355400" y="4619629"/>
            <a:ext cx="16626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, so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25</a:t>
            </a:r>
            <a:endParaRPr/>
          </a:p>
        </p:txBody>
      </p:sp>
      <p:sp>
        <p:nvSpPr>
          <p:cNvPr id="223" name="Google Shape;223;p23"/>
          <p:cNvSpPr txBox="1"/>
          <p:nvPr/>
        </p:nvSpPr>
        <p:spPr>
          <a:xfrm>
            <a:off x="6950072" y="5501681"/>
            <a:ext cx="418480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25 – </a:t>
            </a: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 is a square number</a:t>
            </a:r>
            <a:endParaRPr/>
          </a:p>
        </p:txBody>
      </p:sp>
      <p:sp>
        <p:nvSpPr>
          <p:cNvPr id="224" name="Google Shape;224;p23"/>
          <p:cNvSpPr txBox="1"/>
          <p:nvPr/>
        </p:nvSpPr>
        <p:spPr>
          <a:xfrm>
            <a:off x="6953615" y="5994327"/>
            <a:ext cx="4944735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i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is the product of two integers whose sum is 10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4"/>
          <p:cNvSpPr txBox="1"/>
          <p:nvPr/>
        </p:nvSpPr>
        <p:spPr>
          <a:xfrm>
            <a:off x="345688" y="128444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800"/>
              <a:buFont typeface="Arial"/>
              <a:buNone/>
            </a:pP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+ 12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/>
          </a:p>
        </p:txBody>
      </p:sp>
      <p:grpSp>
        <p:nvGrpSpPr>
          <p:cNvPr id="231" name="Google Shape;231;p24"/>
          <p:cNvGrpSpPr/>
          <p:nvPr/>
        </p:nvGrpSpPr>
        <p:grpSpPr>
          <a:xfrm>
            <a:off x="957945" y="2224028"/>
            <a:ext cx="8162391" cy="584775"/>
            <a:chOff x="851212" y="4352826"/>
            <a:chExt cx="8162391" cy="584775"/>
          </a:xfrm>
        </p:grpSpPr>
        <p:sp>
          <p:nvSpPr>
            <p:cNvPr id="232" name="Google Shape;232;p24"/>
            <p:cNvSpPr txBox="1"/>
            <p:nvPr/>
          </p:nvSpPr>
          <p:spPr>
            <a:xfrm>
              <a:off x="1512990" y="4352826"/>
              <a:ext cx="7500613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+ 12</a:t>
              </a: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has 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two integer solutions</a:t>
              </a:r>
              <a:endParaRPr/>
            </a:p>
          </p:txBody>
        </p:sp>
        <p:sp>
          <p:nvSpPr>
            <p:cNvPr id="233" name="Google Shape;233;p24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sp>
        <p:nvSpPr>
          <p:cNvPr id="234" name="Google Shape;234;p24"/>
          <p:cNvSpPr txBox="1"/>
          <p:nvPr/>
        </p:nvSpPr>
        <p:spPr>
          <a:xfrm>
            <a:off x="983432" y="1196752"/>
            <a:ext cx="10657184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See if you can find a value of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(between –50 and 50) for each of the following cases: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5" name="Google Shape;235;p24"/>
          <p:cNvGrpSpPr/>
          <p:nvPr/>
        </p:nvGrpSpPr>
        <p:grpSpPr>
          <a:xfrm>
            <a:off x="957945" y="2800092"/>
            <a:ext cx="8522431" cy="584775"/>
            <a:chOff x="851212" y="4352826"/>
            <a:chExt cx="8522431" cy="584775"/>
          </a:xfrm>
        </p:grpSpPr>
        <p:sp>
          <p:nvSpPr>
            <p:cNvPr id="236" name="Google Shape;236;p24"/>
            <p:cNvSpPr txBox="1"/>
            <p:nvPr/>
          </p:nvSpPr>
          <p:spPr>
            <a:xfrm>
              <a:off x="1512990" y="4352826"/>
              <a:ext cx="7860653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+ 12</a:t>
              </a: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has 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two non-integer solutions</a:t>
              </a:r>
              <a:endParaRPr/>
            </a:p>
          </p:txBody>
        </p:sp>
        <p:sp>
          <p:nvSpPr>
            <p:cNvPr id="237" name="Google Shape;237;p24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grpSp>
        <p:nvGrpSpPr>
          <p:cNvPr id="238" name="Google Shape;238;p24"/>
          <p:cNvGrpSpPr/>
          <p:nvPr/>
        </p:nvGrpSpPr>
        <p:grpSpPr>
          <a:xfrm>
            <a:off x="957945" y="3376156"/>
            <a:ext cx="8162391" cy="584775"/>
            <a:chOff x="851212" y="4352826"/>
            <a:chExt cx="8162391" cy="584775"/>
          </a:xfrm>
        </p:grpSpPr>
        <p:sp>
          <p:nvSpPr>
            <p:cNvPr id="239" name="Google Shape;239;p24"/>
            <p:cNvSpPr txBox="1"/>
            <p:nvPr/>
          </p:nvSpPr>
          <p:spPr>
            <a:xfrm>
              <a:off x="1512990" y="4352826"/>
              <a:ext cx="7500613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+ 12</a:t>
              </a: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has 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no solutions</a:t>
              </a:r>
              <a:endParaRPr/>
            </a:p>
          </p:txBody>
        </p:sp>
        <p:sp>
          <p:nvSpPr>
            <p:cNvPr id="240" name="Google Shape;240;p24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grpSp>
        <p:nvGrpSpPr>
          <p:cNvPr id="241" name="Google Shape;241;p24"/>
          <p:cNvGrpSpPr/>
          <p:nvPr/>
        </p:nvGrpSpPr>
        <p:grpSpPr>
          <a:xfrm>
            <a:off x="957945" y="3952220"/>
            <a:ext cx="8522431" cy="584775"/>
            <a:chOff x="851212" y="4352826"/>
            <a:chExt cx="8522431" cy="584775"/>
          </a:xfrm>
        </p:grpSpPr>
        <p:sp>
          <p:nvSpPr>
            <p:cNvPr id="242" name="Google Shape;242;p24"/>
            <p:cNvSpPr txBox="1"/>
            <p:nvPr/>
          </p:nvSpPr>
          <p:spPr>
            <a:xfrm>
              <a:off x="1512990" y="4352826"/>
              <a:ext cx="7860653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+ 12</a:t>
              </a:r>
              <a:r>
                <a:rPr i="1" lang="en-GB" sz="3200">
                  <a:solidFill>
                    <a:srgbClr val="0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8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= 0  has 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exactly one solution</a:t>
              </a:r>
              <a:endParaRPr/>
            </a:p>
          </p:txBody>
        </p:sp>
        <p:sp>
          <p:nvSpPr>
            <p:cNvPr id="243" name="Google Shape;243;p24"/>
            <p:cNvSpPr txBox="1"/>
            <p:nvPr/>
          </p:nvSpPr>
          <p:spPr>
            <a:xfrm>
              <a:off x="851212" y="4413757"/>
              <a:ext cx="431178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lang="en-GB" sz="2800">
                  <a:solidFill>
                    <a:schemeClr val="dk1"/>
                  </a:solidFill>
                  <a:latin typeface="Tahoma"/>
                  <a:ea typeface="Tahoma"/>
                  <a:cs typeface="Tahoma"/>
                  <a:sym typeface="Tahoma"/>
                </a:rPr>
                <a:t>•</a:t>
              </a:r>
              <a:endParaRPr/>
            </a:p>
          </p:txBody>
        </p:sp>
      </p:grpSp>
      <p:sp>
        <p:nvSpPr>
          <p:cNvPr id="244" name="Google Shape;244;p24"/>
          <p:cNvSpPr txBox="1"/>
          <p:nvPr/>
        </p:nvSpPr>
        <p:spPr>
          <a:xfrm>
            <a:off x="983432" y="4744308"/>
            <a:ext cx="1065718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the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Desmos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file to generate a graph to illustrate each case.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4"/>
          <p:cNvSpPr txBox="1"/>
          <p:nvPr/>
        </p:nvSpPr>
        <p:spPr>
          <a:xfrm>
            <a:off x="983432" y="5464388"/>
            <a:ext cx="1065718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How many possible values of </a:t>
            </a: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are there for each case?</a:t>
            </a:r>
            <a:endParaRPr b="1" i="0" sz="28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4"/>
          <p:cNvSpPr txBox="1"/>
          <p:nvPr/>
        </p:nvSpPr>
        <p:spPr>
          <a:xfrm>
            <a:off x="983432" y="6040452"/>
            <a:ext cx="1065718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Repeat the exercise for the equation </a:t>
            </a: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32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– 6</a:t>
            </a:r>
            <a:r>
              <a:rPr b="1" i="1" lang="en-GB" sz="32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0 </a:t>
            </a:r>
            <a:endParaRPr b="1" i="0" sz="28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5"/>
          <p:cNvSpPr txBox="1"/>
          <p:nvPr/>
        </p:nvSpPr>
        <p:spPr>
          <a:xfrm>
            <a:off x="345688" y="128444"/>
            <a:ext cx="11552662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800"/>
              <a:buFont typeface="Arial"/>
              <a:buNone/>
            </a:pP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baseline="30000" lang="en-GB" sz="48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+ 12</a:t>
            </a:r>
            <a:r>
              <a:rPr b="1" i="1" lang="en-GB" sz="4800">
                <a:solidFill>
                  <a:srgbClr val="15575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1" i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 = 0</a:t>
            </a:r>
            <a:endParaRPr/>
          </a:p>
        </p:txBody>
      </p:sp>
      <p:pic>
        <p:nvPicPr>
          <p:cNvPr id="253" name="Google Shape;25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68208" y="4029863"/>
            <a:ext cx="3386316" cy="2385145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54" name="Google Shape;254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51584" y="1252615"/>
            <a:ext cx="3386110" cy="2392409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55" name="Google Shape;255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66474" y="1268760"/>
            <a:ext cx="3386110" cy="2392409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56" name="Google Shape;256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351584" y="4031055"/>
            <a:ext cx="3382110" cy="2356857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57" name="Google Shape;257;p25"/>
          <p:cNvSpPr txBox="1"/>
          <p:nvPr/>
        </p:nvSpPr>
        <p:spPr>
          <a:xfrm>
            <a:off x="345688" y="1268760"/>
            <a:ext cx="119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20</a:t>
            </a:r>
            <a:endParaRPr b="1" i="1" sz="28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5"/>
          <p:cNvSpPr txBox="1"/>
          <p:nvPr/>
        </p:nvSpPr>
        <p:spPr>
          <a:xfrm>
            <a:off x="335360" y="1772816"/>
            <a:ext cx="187220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Two integer roots</a:t>
            </a:r>
            <a:endParaRPr/>
          </a:p>
        </p:txBody>
      </p:sp>
      <p:sp>
        <p:nvSpPr>
          <p:cNvPr id="259" name="Google Shape;259;p25"/>
          <p:cNvSpPr txBox="1"/>
          <p:nvPr/>
        </p:nvSpPr>
        <p:spPr>
          <a:xfrm>
            <a:off x="6106329" y="1268760"/>
            <a:ext cx="119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–5</a:t>
            </a:r>
            <a:endParaRPr b="1" i="1" sz="28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5"/>
          <p:cNvSpPr txBox="1"/>
          <p:nvPr/>
        </p:nvSpPr>
        <p:spPr>
          <a:xfrm>
            <a:off x="6096001" y="1772816"/>
            <a:ext cx="187220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Two non-integer roots</a:t>
            </a:r>
            <a:endParaRPr/>
          </a:p>
        </p:txBody>
      </p:sp>
      <p:sp>
        <p:nvSpPr>
          <p:cNvPr id="261" name="Google Shape;261;p25"/>
          <p:cNvSpPr txBox="1"/>
          <p:nvPr/>
        </p:nvSpPr>
        <p:spPr>
          <a:xfrm>
            <a:off x="6106328" y="3966155"/>
            <a:ext cx="119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36</a:t>
            </a:r>
            <a:endParaRPr b="1" i="1" sz="28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p25"/>
          <p:cNvSpPr txBox="1"/>
          <p:nvPr/>
        </p:nvSpPr>
        <p:spPr>
          <a:xfrm>
            <a:off x="6096000" y="4470211"/>
            <a:ext cx="187220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Exactly one root</a:t>
            </a:r>
            <a:endParaRPr/>
          </a:p>
        </p:txBody>
      </p:sp>
      <p:sp>
        <p:nvSpPr>
          <p:cNvPr id="263" name="Google Shape;263;p25"/>
          <p:cNvSpPr txBox="1"/>
          <p:nvPr/>
        </p:nvSpPr>
        <p:spPr>
          <a:xfrm>
            <a:off x="345688" y="4005064"/>
            <a:ext cx="119455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b="1" i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1" lang="en-GB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= 50</a:t>
            </a:r>
            <a:endParaRPr b="1" i="1" sz="2800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25"/>
          <p:cNvSpPr txBox="1"/>
          <p:nvPr/>
        </p:nvSpPr>
        <p:spPr>
          <a:xfrm>
            <a:off x="335360" y="4509120"/>
            <a:ext cx="187220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400"/>
              <a:buFont typeface="Arial"/>
              <a:buNone/>
            </a:pPr>
            <a:r>
              <a:rPr b="1" lang="en-GB" sz="24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No roots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6"/>
          <p:cNvSpPr txBox="1"/>
          <p:nvPr/>
        </p:nvSpPr>
        <p:spPr>
          <a:xfrm>
            <a:off x="345688" y="188640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Simultaneous equations</a:t>
            </a:r>
            <a:endParaRPr/>
          </a:p>
        </p:txBody>
      </p:sp>
      <p:sp>
        <p:nvSpPr>
          <p:cNvPr id="271" name="Google Shape;271;p26"/>
          <p:cNvSpPr txBox="1"/>
          <p:nvPr/>
        </p:nvSpPr>
        <p:spPr>
          <a:xfrm>
            <a:off x="983432" y="1196752"/>
            <a:ext cx="69847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each set of simultaneous equations: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72" name="Google Shape;272;p26"/>
          <p:cNvGrpSpPr/>
          <p:nvPr/>
        </p:nvGrpSpPr>
        <p:grpSpPr>
          <a:xfrm>
            <a:off x="983432" y="1844824"/>
            <a:ext cx="3024336" cy="1097542"/>
            <a:chOff x="983432" y="1836113"/>
            <a:chExt cx="3024336" cy="1097542"/>
          </a:xfrm>
        </p:grpSpPr>
        <p:sp>
          <p:nvSpPr>
            <p:cNvPr id="273" name="Google Shape;273;p26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4" name="Google Shape;274;p26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5" name="Google Shape;275;p26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+ 3</a:t>
              </a:r>
              <a:endParaRPr/>
            </a:p>
          </p:txBody>
        </p:sp>
      </p:grpSp>
      <p:grpSp>
        <p:nvGrpSpPr>
          <p:cNvPr id="276" name="Google Shape;276;p26"/>
          <p:cNvGrpSpPr/>
          <p:nvPr/>
        </p:nvGrpSpPr>
        <p:grpSpPr>
          <a:xfrm>
            <a:off x="6240016" y="1844824"/>
            <a:ext cx="3024336" cy="1097542"/>
            <a:chOff x="983432" y="1836113"/>
            <a:chExt cx="3024336" cy="1097542"/>
          </a:xfrm>
        </p:grpSpPr>
        <p:sp>
          <p:nvSpPr>
            <p:cNvPr id="277" name="Google Shape;277;p26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26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26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+ 1</a:t>
              </a:r>
              <a:endParaRPr/>
            </a:p>
          </p:txBody>
        </p:sp>
      </p:grpSp>
      <p:grpSp>
        <p:nvGrpSpPr>
          <p:cNvPr id="280" name="Google Shape;280;p26"/>
          <p:cNvGrpSpPr/>
          <p:nvPr/>
        </p:nvGrpSpPr>
        <p:grpSpPr>
          <a:xfrm>
            <a:off x="983432" y="3140968"/>
            <a:ext cx="3024336" cy="1097542"/>
            <a:chOff x="983432" y="1836113"/>
            <a:chExt cx="3024336" cy="1097542"/>
          </a:xfrm>
        </p:grpSpPr>
        <p:sp>
          <p:nvSpPr>
            <p:cNvPr id="281" name="Google Shape;281;p26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(3)</a:t>
              </a:r>
              <a:endParaRPr/>
            </a:p>
          </p:txBody>
        </p:sp>
        <p:sp>
          <p:nvSpPr>
            <p:cNvPr id="282" name="Google Shape;282;p26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26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– 1</a:t>
              </a:r>
              <a:endParaRPr/>
            </a:p>
          </p:txBody>
        </p:sp>
      </p:grpSp>
      <p:grpSp>
        <p:nvGrpSpPr>
          <p:cNvPr id="284" name="Google Shape;284;p26"/>
          <p:cNvGrpSpPr/>
          <p:nvPr/>
        </p:nvGrpSpPr>
        <p:grpSpPr>
          <a:xfrm>
            <a:off x="6240016" y="3140968"/>
            <a:ext cx="3024336" cy="1097542"/>
            <a:chOff x="983432" y="1836113"/>
            <a:chExt cx="3024336" cy="1097542"/>
          </a:xfrm>
        </p:grpSpPr>
        <p:sp>
          <p:nvSpPr>
            <p:cNvPr id="285" name="Google Shape;285;p26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(4)</a:t>
              </a:r>
              <a:endParaRPr/>
            </a:p>
          </p:txBody>
        </p:sp>
        <p:sp>
          <p:nvSpPr>
            <p:cNvPr id="286" name="Google Shape;286;p26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26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– 3</a:t>
              </a:r>
              <a:endParaRPr/>
            </a:p>
          </p:txBody>
        </p:sp>
      </p:grpSp>
      <p:sp>
        <p:nvSpPr>
          <p:cNvPr id="288" name="Google Shape;288;p26"/>
          <p:cNvSpPr txBox="1"/>
          <p:nvPr/>
        </p:nvSpPr>
        <p:spPr>
          <a:xfrm>
            <a:off x="983432" y="4561964"/>
            <a:ext cx="1008112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Desmos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illustrate what happens in each case.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9" name="Google Shape;289;p26"/>
          <p:cNvGrpSpPr/>
          <p:nvPr/>
        </p:nvGrpSpPr>
        <p:grpSpPr>
          <a:xfrm>
            <a:off x="983432" y="5045075"/>
            <a:ext cx="10081120" cy="1700748"/>
            <a:chOff x="983432" y="5013176"/>
            <a:chExt cx="10081120" cy="1700748"/>
          </a:xfrm>
        </p:grpSpPr>
        <p:sp>
          <p:nvSpPr>
            <p:cNvPr id="290" name="Google Shape;290;p26"/>
            <p:cNvSpPr txBox="1"/>
            <p:nvPr/>
          </p:nvSpPr>
          <p:spPr>
            <a:xfrm>
              <a:off x="983432" y="5013176"/>
              <a:ext cx="10081120" cy="14559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7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Describe the number of solutions of the simultaneous equations                          for different values of </a:t>
              </a:r>
              <a:r>
                <a:rPr b="1" i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 b="1" i="0" sz="2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91" name="Google Shape;291;p26"/>
            <p:cNvGrpSpPr/>
            <p:nvPr/>
          </p:nvGrpSpPr>
          <p:grpSpPr>
            <a:xfrm>
              <a:off x="3289920" y="5686648"/>
              <a:ext cx="2088232" cy="1027276"/>
              <a:chOff x="1919536" y="1836113"/>
              <a:chExt cx="2088232" cy="1027276"/>
            </a:xfrm>
          </p:grpSpPr>
          <p:sp>
            <p:nvSpPr>
              <p:cNvPr id="292" name="Google Shape;292;p26"/>
              <p:cNvSpPr txBox="1"/>
              <p:nvPr/>
            </p:nvSpPr>
            <p:spPr>
              <a:xfrm>
                <a:off x="1919536" y="1836113"/>
                <a:ext cx="1224136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rgbClr val="00628C"/>
                  </a:buClr>
                  <a:buSzPts val="3200"/>
                  <a:buFont typeface="Arial"/>
                  <a:buNone/>
                </a:pPr>
                <a:r>
                  <a:rPr b="1" i="1" lang="en-GB" sz="320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y</a:t>
                </a:r>
                <a:r>
                  <a:rPr b="1" lang="en-GB" sz="28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 = </a:t>
                </a:r>
                <a:r>
                  <a:rPr b="1" i="1" lang="en-GB" sz="320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x</a:t>
                </a:r>
                <a:r>
                  <a:rPr b="1" baseline="30000" lang="en-GB" sz="32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2</a:t>
                </a:r>
                <a:endParaRPr b="1" baseline="30000" i="0" sz="2800" u="none" cap="none" strike="noStrike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93" name="Google Shape;293;p26"/>
              <p:cNvSpPr txBox="1"/>
              <p:nvPr/>
            </p:nvSpPr>
            <p:spPr>
              <a:xfrm>
                <a:off x="1919536" y="2278614"/>
                <a:ext cx="2088232" cy="58477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t" bIns="45700" lIns="91425" spcFirstLastPara="1" rIns="91425" wrap="square" tIns="45700">
                <a:spAutoFit/>
              </a:bodyPr>
              <a:lstStyle/>
              <a:p>
                <a:pPr indent="0" lvl="0" marL="0" marR="0" rtl="0" algn="l">
                  <a:spcBef>
                    <a:spcPts val="0"/>
                  </a:spcBef>
                  <a:spcAft>
                    <a:spcPts val="0"/>
                  </a:spcAft>
                  <a:buClr>
                    <a:srgbClr val="00628C"/>
                  </a:buClr>
                  <a:buSzPts val="3200"/>
                  <a:buFont typeface="Arial"/>
                  <a:buNone/>
                </a:pPr>
                <a:r>
                  <a:rPr b="1" i="1" lang="en-GB" sz="320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y</a:t>
                </a:r>
                <a:r>
                  <a:rPr b="1" lang="en-GB" sz="28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 = 2</a:t>
                </a:r>
                <a:r>
                  <a:rPr b="1" i="1" lang="en-GB" sz="320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  <a:sym typeface="Times New Roman"/>
                  </a:rPr>
                  <a:t>x</a:t>
                </a:r>
                <a:r>
                  <a:rPr b="1" lang="en-GB" sz="28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 + </a:t>
                </a:r>
                <a:r>
                  <a:rPr b="1" i="1" lang="en-GB" sz="2800">
                    <a:solidFill>
                      <a:srgbClr val="0000FF"/>
                    </a:solidFill>
                    <a:latin typeface="Arial"/>
                    <a:ea typeface="Arial"/>
                    <a:cs typeface="Arial"/>
                    <a:sym typeface="Arial"/>
                  </a:rPr>
                  <a:t>k</a:t>
                </a:r>
                <a:endParaRPr/>
              </a:p>
            </p:txBody>
          </p:sp>
        </p:grpSp>
        <p:sp>
          <p:nvSpPr>
            <p:cNvPr id="294" name="Google Shape;294;p26"/>
            <p:cNvSpPr/>
            <p:nvPr/>
          </p:nvSpPr>
          <p:spPr>
            <a:xfrm>
              <a:off x="3055868" y="5803059"/>
              <a:ext cx="180000" cy="864000"/>
            </a:xfrm>
            <a:prstGeom prst="leftBrace">
              <a:avLst>
                <a:gd fmla="val 62023" name="adj1"/>
                <a:gd fmla="val 50000" name="adj2"/>
              </a:avLst>
            </a:prstGeom>
            <a:noFill/>
            <a:ln cap="flat" cmpd="sng" w="38100">
              <a:solidFill>
                <a:srgbClr val="0000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-107950" lvl="0" marL="7429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t/>
              </a:r>
              <a:endPara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7"/>
          <p:cNvSpPr txBox="1"/>
          <p:nvPr/>
        </p:nvSpPr>
        <p:spPr>
          <a:xfrm>
            <a:off x="345688" y="188640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Simultaneous equations</a:t>
            </a:r>
            <a:endParaRPr/>
          </a:p>
        </p:txBody>
      </p:sp>
      <p:grpSp>
        <p:nvGrpSpPr>
          <p:cNvPr id="301" name="Google Shape;301;p27"/>
          <p:cNvGrpSpPr/>
          <p:nvPr/>
        </p:nvGrpSpPr>
        <p:grpSpPr>
          <a:xfrm>
            <a:off x="249778" y="1100541"/>
            <a:ext cx="3024336" cy="1097542"/>
            <a:chOff x="983432" y="1836113"/>
            <a:chExt cx="3024336" cy="1097542"/>
          </a:xfrm>
        </p:grpSpPr>
        <p:sp>
          <p:nvSpPr>
            <p:cNvPr id="302" name="Google Shape;302;p27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27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27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+ 3</a:t>
              </a:r>
              <a:endParaRPr/>
            </a:p>
          </p:txBody>
        </p:sp>
      </p:grpSp>
      <p:grpSp>
        <p:nvGrpSpPr>
          <p:cNvPr id="305" name="Google Shape;305;p27"/>
          <p:cNvGrpSpPr/>
          <p:nvPr/>
        </p:nvGrpSpPr>
        <p:grpSpPr>
          <a:xfrm>
            <a:off x="6006095" y="1100541"/>
            <a:ext cx="3024336" cy="1097542"/>
            <a:chOff x="983432" y="1836113"/>
            <a:chExt cx="3024336" cy="1097542"/>
          </a:xfrm>
        </p:grpSpPr>
        <p:sp>
          <p:nvSpPr>
            <p:cNvPr id="306" name="Google Shape;306;p27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27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" name="Google Shape;308;p27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+ 1</a:t>
              </a:r>
              <a:endParaRPr/>
            </a:p>
          </p:txBody>
        </p:sp>
      </p:grpSp>
      <p:grpSp>
        <p:nvGrpSpPr>
          <p:cNvPr id="309" name="Google Shape;309;p27"/>
          <p:cNvGrpSpPr/>
          <p:nvPr/>
        </p:nvGrpSpPr>
        <p:grpSpPr>
          <a:xfrm>
            <a:off x="239154" y="3832085"/>
            <a:ext cx="3024336" cy="1097542"/>
            <a:chOff x="983432" y="1836113"/>
            <a:chExt cx="3024336" cy="1097542"/>
          </a:xfrm>
        </p:grpSpPr>
        <p:sp>
          <p:nvSpPr>
            <p:cNvPr id="310" name="Google Shape;310;p27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(3)</a:t>
              </a:r>
              <a:endParaRPr/>
            </a:p>
          </p:txBody>
        </p:sp>
        <p:sp>
          <p:nvSpPr>
            <p:cNvPr id="311" name="Google Shape;311;p27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2" name="Google Shape;312;p27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– 1</a:t>
              </a:r>
              <a:endParaRPr/>
            </a:p>
          </p:txBody>
        </p:sp>
      </p:grpSp>
      <p:grpSp>
        <p:nvGrpSpPr>
          <p:cNvPr id="313" name="Google Shape;313;p27"/>
          <p:cNvGrpSpPr/>
          <p:nvPr/>
        </p:nvGrpSpPr>
        <p:grpSpPr>
          <a:xfrm>
            <a:off x="6006096" y="3832085"/>
            <a:ext cx="3024336" cy="1097542"/>
            <a:chOff x="983432" y="1836113"/>
            <a:chExt cx="3024336" cy="1097542"/>
          </a:xfrm>
        </p:grpSpPr>
        <p:sp>
          <p:nvSpPr>
            <p:cNvPr id="314" name="Google Shape;314;p27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(4)</a:t>
              </a:r>
              <a:endParaRPr/>
            </a:p>
          </p:txBody>
        </p:sp>
        <p:sp>
          <p:nvSpPr>
            <p:cNvPr id="315" name="Google Shape;315;p27"/>
            <p:cNvSpPr txBox="1"/>
            <p:nvPr/>
          </p:nvSpPr>
          <p:spPr>
            <a:xfrm>
              <a:off x="1919536" y="1836113"/>
              <a:ext cx="1224136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endParaRPr b="0" baseline="3000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6" name="Google Shape;316;p27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– 3</a:t>
              </a:r>
              <a:endParaRPr/>
            </a:p>
          </p:txBody>
        </p:sp>
      </p:grpSp>
      <p:pic>
        <p:nvPicPr>
          <p:cNvPr id="317" name="Google Shape;31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043784" y="3999294"/>
            <a:ext cx="2290771" cy="2597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59162" y="4000594"/>
            <a:ext cx="2235902" cy="2597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012048" y="1134160"/>
            <a:ext cx="2240474" cy="2533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2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03873" y="1109077"/>
            <a:ext cx="2149026" cy="25422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8"/>
          <p:cNvSpPr txBox="1"/>
          <p:nvPr/>
        </p:nvSpPr>
        <p:spPr>
          <a:xfrm>
            <a:off x="345688" y="188640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Simultaneous equations (2)</a:t>
            </a:r>
            <a:endParaRPr/>
          </a:p>
        </p:txBody>
      </p:sp>
      <p:sp>
        <p:nvSpPr>
          <p:cNvPr id="327" name="Google Shape;327;p28"/>
          <p:cNvSpPr txBox="1"/>
          <p:nvPr/>
        </p:nvSpPr>
        <p:spPr>
          <a:xfrm>
            <a:off x="983432" y="1196752"/>
            <a:ext cx="69847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Solve each set of simultaneous equations: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28" name="Google Shape;328;p28"/>
          <p:cNvGrpSpPr/>
          <p:nvPr/>
        </p:nvGrpSpPr>
        <p:grpSpPr>
          <a:xfrm>
            <a:off x="983432" y="1844824"/>
            <a:ext cx="4392488" cy="1097542"/>
            <a:chOff x="983432" y="1836113"/>
            <a:chExt cx="4392488" cy="1097542"/>
          </a:xfrm>
        </p:grpSpPr>
        <p:sp>
          <p:nvSpPr>
            <p:cNvPr id="329" name="Google Shape;329;p28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0" name="Google Shape;330;p28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31" name="Google Shape;331;p28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endParaRPr/>
            </a:p>
          </p:txBody>
        </p:sp>
      </p:grpSp>
      <p:sp>
        <p:nvSpPr>
          <p:cNvPr id="332" name="Google Shape;332;p28"/>
          <p:cNvSpPr txBox="1"/>
          <p:nvPr/>
        </p:nvSpPr>
        <p:spPr>
          <a:xfrm>
            <a:off x="983432" y="4561964"/>
            <a:ext cx="1008112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</a:t>
            </a:r>
            <a:r>
              <a:rPr i="1"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Desmos</a:t>
            </a:r>
            <a:r>
              <a:rPr lang="en-GB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illustrate what happens in each case.</a:t>
            </a:r>
            <a:endParaRPr b="0" i="0" sz="2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33" name="Google Shape;333;p28"/>
          <p:cNvGrpSpPr/>
          <p:nvPr/>
        </p:nvGrpSpPr>
        <p:grpSpPr>
          <a:xfrm>
            <a:off x="5994925" y="1837733"/>
            <a:ext cx="4392488" cy="1097542"/>
            <a:chOff x="983432" y="1836113"/>
            <a:chExt cx="4392488" cy="1097542"/>
          </a:xfrm>
        </p:grpSpPr>
        <p:sp>
          <p:nvSpPr>
            <p:cNvPr id="334" name="Google Shape;334;p28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5" name="Google Shape;335;p28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36" name="Google Shape;336;p28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6</a:t>
              </a:r>
              <a:endParaRPr/>
            </a:p>
          </p:txBody>
        </p:sp>
      </p:grpSp>
      <p:grpSp>
        <p:nvGrpSpPr>
          <p:cNvPr id="337" name="Google Shape;337;p28"/>
          <p:cNvGrpSpPr/>
          <p:nvPr/>
        </p:nvGrpSpPr>
        <p:grpSpPr>
          <a:xfrm>
            <a:off x="986975" y="3209334"/>
            <a:ext cx="4392488" cy="1097542"/>
            <a:chOff x="983432" y="1836113"/>
            <a:chExt cx="4392488" cy="1097542"/>
          </a:xfrm>
        </p:grpSpPr>
        <p:sp>
          <p:nvSpPr>
            <p:cNvPr id="338" name="Google Shape;338;p28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(3)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28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40" name="Google Shape;340;p28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10</a:t>
              </a:r>
              <a:endParaRPr/>
            </a:p>
          </p:txBody>
        </p:sp>
      </p:grpSp>
      <p:grpSp>
        <p:nvGrpSpPr>
          <p:cNvPr id="341" name="Google Shape;341;p28"/>
          <p:cNvGrpSpPr/>
          <p:nvPr/>
        </p:nvGrpSpPr>
        <p:grpSpPr>
          <a:xfrm>
            <a:off x="5998468" y="3202243"/>
            <a:ext cx="4392488" cy="1097542"/>
            <a:chOff x="983432" y="1836113"/>
            <a:chExt cx="4392488" cy="1097542"/>
          </a:xfrm>
        </p:grpSpPr>
        <p:sp>
          <p:nvSpPr>
            <p:cNvPr id="342" name="Google Shape;342;p28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(4)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3" name="Google Shape;343;p28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44" name="Google Shape;344;p28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14</a:t>
              </a:r>
              <a:endParaRPr/>
            </a:p>
          </p:txBody>
        </p:sp>
      </p:grpSp>
      <p:grpSp>
        <p:nvGrpSpPr>
          <p:cNvPr id="345" name="Google Shape;345;p28"/>
          <p:cNvGrpSpPr/>
          <p:nvPr/>
        </p:nvGrpSpPr>
        <p:grpSpPr>
          <a:xfrm>
            <a:off x="983432" y="5045075"/>
            <a:ext cx="10081120" cy="1679482"/>
            <a:chOff x="983432" y="5045075"/>
            <a:chExt cx="10081120" cy="1679482"/>
          </a:xfrm>
        </p:grpSpPr>
        <p:sp>
          <p:nvSpPr>
            <p:cNvPr id="346" name="Google Shape;346;p28"/>
            <p:cNvSpPr txBox="1"/>
            <p:nvPr/>
          </p:nvSpPr>
          <p:spPr>
            <a:xfrm>
              <a:off x="983432" y="5045075"/>
              <a:ext cx="10081120" cy="14559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7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Describe the number of solutions of the simultaneous equations                            for different values of </a:t>
              </a:r>
              <a:r>
                <a:rPr b="1" i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 b="1" i="0" sz="2800" u="none" cap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28"/>
            <p:cNvSpPr/>
            <p:nvPr/>
          </p:nvSpPr>
          <p:spPr>
            <a:xfrm>
              <a:off x="3055868" y="5834958"/>
              <a:ext cx="180000" cy="864000"/>
            </a:xfrm>
            <a:prstGeom prst="leftBrace">
              <a:avLst>
                <a:gd fmla="val 62023" name="adj1"/>
                <a:gd fmla="val 50000" name="adj2"/>
              </a:avLst>
            </a:prstGeom>
            <a:noFill/>
            <a:ln cap="flat" cmpd="sng" w="38100">
              <a:solidFill>
                <a:srgbClr val="0000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-107950" lvl="0" marL="74295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t/>
              </a:r>
              <a:endPara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28"/>
            <p:cNvSpPr txBox="1"/>
            <p:nvPr/>
          </p:nvSpPr>
          <p:spPr>
            <a:xfrm>
              <a:off x="3295229" y="5712079"/>
              <a:ext cx="2201805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b="1" i="1" lang="en-GB" sz="3200">
                  <a:solidFill>
                    <a:srgbClr val="0000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="1" baseline="30000" lang="en-GB" sz="32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b="1" i="1" lang="en-GB" sz="3200">
                  <a:solidFill>
                    <a:srgbClr val="0000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="1" baseline="30000" lang="en-GB" sz="32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49" name="Google Shape;349;p28"/>
            <p:cNvSpPr txBox="1"/>
            <p:nvPr/>
          </p:nvSpPr>
          <p:spPr>
            <a:xfrm>
              <a:off x="3295229" y="6139782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b="1" i="1" lang="en-GB" sz="3200">
                  <a:solidFill>
                    <a:srgbClr val="0000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b="1" i="1" lang="en-GB" sz="3200">
                  <a:solidFill>
                    <a:srgbClr val="0000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 = </a:t>
              </a:r>
              <a:r>
                <a:rPr b="1" i="1" lang="en-GB" sz="280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endParaRPr b="1" sz="2800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5" name="Google Shape;355;p29"/>
          <p:cNvGrpSpPr/>
          <p:nvPr/>
        </p:nvGrpSpPr>
        <p:grpSpPr>
          <a:xfrm>
            <a:off x="232062" y="3847290"/>
            <a:ext cx="4392488" cy="1097542"/>
            <a:chOff x="983432" y="1836113"/>
            <a:chExt cx="4392488" cy="1097542"/>
          </a:xfrm>
        </p:grpSpPr>
        <p:sp>
          <p:nvSpPr>
            <p:cNvPr id="356" name="Google Shape;356;p29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(3)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29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58" name="Google Shape;358;p29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10</a:t>
              </a:r>
              <a:endParaRPr/>
            </a:p>
          </p:txBody>
        </p:sp>
      </p:grpSp>
      <p:grpSp>
        <p:nvGrpSpPr>
          <p:cNvPr id="359" name="Google Shape;359;p29"/>
          <p:cNvGrpSpPr/>
          <p:nvPr/>
        </p:nvGrpSpPr>
        <p:grpSpPr>
          <a:xfrm>
            <a:off x="249782" y="1100541"/>
            <a:ext cx="4392488" cy="1097542"/>
            <a:chOff x="983432" y="1836113"/>
            <a:chExt cx="4392488" cy="1097542"/>
          </a:xfrm>
        </p:grpSpPr>
        <p:sp>
          <p:nvSpPr>
            <p:cNvPr id="360" name="Google Shape;360;p29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(1)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29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62" name="Google Shape;362;p29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2</a:t>
              </a:r>
              <a:endParaRPr/>
            </a:p>
          </p:txBody>
        </p:sp>
      </p:grpSp>
      <p:grpSp>
        <p:nvGrpSpPr>
          <p:cNvPr id="363" name="Google Shape;363;p29"/>
          <p:cNvGrpSpPr/>
          <p:nvPr/>
        </p:nvGrpSpPr>
        <p:grpSpPr>
          <a:xfrm>
            <a:off x="6005558" y="1114716"/>
            <a:ext cx="4392488" cy="1097542"/>
            <a:chOff x="983432" y="1836113"/>
            <a:chExt cx="4392488" cy="1097542"/>
          </a:xfrm>
        </p:grpSpPr>
        <p:sp>
          <p:nvSpPr>
            <p:cNvPr id="364" name="Google Shape;364;p29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(2)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" name="Google Shape;365;p29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66" name="Google Shape;366;p29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6</a:t>
              </a:r>
              <a:endParaRPr/>
            </a:p>
          </p:txBody>
        </p:sp>
      </p:grpSp>
      <p:grpSp>
        <p:nvGrpSpPr>
          <p:cNvPr id="367" name="Google Shape;367;p29"/>
          <p:cNvGrpSpPr/>
          <p:nvPr/>
        </p:nvGrpSpPr>
        <p:grpSpPr>
          <a:xfrm>
            <a:off x="5998468" y="3850829"/>
            <a:ext cx="4392488" cy="1097542"/>
            <a:chOff x="983432" y="1836113"/>
            <a:chExt cx="4392488" cy="1097542"/>
          </a:xfrm>
        </p:grpSpPr>
        <p:sp>
          <p:nvSpPr>
            <p:cNvPr id="368" name="Google Shape;368;p29"/>
            <p:cNvSpPr txBox="1"/>
            <p:nvPr/>
          </p:nvSpPr>
          <p:spPr>
            <a:xfrm>
              <a:off x="983432" y="1897668"/>
              <a:ext cx="720080" cy="5232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800"/>
                <a:buFont typeface="Arial"/>
                <a:buNone/>
              </a:pPr>
              <a:r>
                <a:rPr b="1" lang="en-GB" sz="280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</a:rPr>
                <a:t>(4)</a:t>
              </a:r>
              <a:endParaRPr b="1" i="0" sz="28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" name="Google Shape;369;p29"/>
            <p:cNvSpPr txBox="1"/>
            <p:nvPr/>
          </p:nvSpPr>
          <p:spPr>
            <a:xfrm>
              <a:off x="1919536" y="1836113"/>
              <a:ext cx="3456384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baseline="30000" lang="en-GB" sz="3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2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50</a:t>
              </a:r>
              <a:endParaRPr/>
            </a:p>
          </p:txBody>
        </p:sp>
        <p:sp>
          <p:nvSpPr>
            <p:cNvPr id="370" name="Google Shape;370;p29"/>
            <p:cNvSpPr txBox="1"/>
            <p:nvPr/>
          </p:nvSpPr>
          <p:spPr>
            <a:xfrm>
              <a:off x="1919536" y="2348880"/>
              <a:ext cx="2088232" cy="584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3200"/>
                <a:buFont typeface="Arial"/>
                <a:buNone/>
              </a:pP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x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+ </a:t>
              </a:r>
              <a:r>
                <a:rPr i="1" lang="en-GB" sz="3200">
                  <a:solidFill>
                    <a:schemeClr val="dk1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y</a:t>
              </a:r>
              <a:r>
                <a:rPr lang="en-GB" sz="2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= 14</a:t>
              </a:r>
              <a:endParaRPr/>
            </a:p>
          </p:txBody>
        </p:sp>
      </p:grpSp>
      <p:sp>
        <p:nvSpPr>
          <p:cNvPr id="371" name="Google Shape;371;p29"/>
          <p:cNvSpPr txBox="1"/>
          <p:nvPr/>
        </p:nvSpPr>
        <p:spPr>
          <a:xfrm>
            <a:off x="345688" y="188640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Simultaneous equations (2)</a:t>
            </a:r>
            <a:endParaRPr/>
          </a:p>
        </p:txBody>
      </p:sp>
      <p:pic>
        <p:nvPicPr>
          <p:cNvPr id="372" name="Google Shape;37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80787" y="1132742"/>
            <a:ext cx="2642479" cy="264247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73" name="Google Shape;373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44376" y="1126320"/>
            <a:ext cx="2620531" cy="264247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74" name="Google Shape;374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85389" y="3908847"/>
            <a:ext cx="2620531" cy="264247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75" name="Google Shape;375;p2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128538" y="3980027"/>
            <a:ext cx="2646869" cy="2642479"/>
          </a:xfrm>
          <a:prstGeom prst="rect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30"/>
          <p:cNvSpPr txBox="1"/>
          <p:nvPr/>
        </p:nvSpPr>
        <p:spPr>
          <a:xfrm>
            <a:off x="345688" y="197894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Quadratics and roots</a:t>
            </a:r>
            <a:endParaRPr/>
          </a:p>
        </p:txBody>
      </p:sp>
      <p:sp>
        <p:nvSpPr>
          <p:cNvPr id="382" name="Google Shape;382;p30"/>
          <p:cNvSpPr txBox="1"/>
          <p:nvPr/>
        </p:nvSpPr>
        <p:spPr>
          <a:xfrm>
            <a:off x="2634448" y="1103589"/>
            <a:ext cx="695414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AQA ‘A’-level question, June 2018 Paper 2</a:t>
            </a:r>
            <a:endParaRPr/>
          </a:p>
        </p:txBody>
      </p:sp>
      <p:sp>
        <p:nvSpPr>
          <p:cNvPr id="383" name="Google Shape;383;p30"/>
          <p:cNvSpPr txBox="1"/>
          <p:nvPr/>
        </p:nvSpPr>
        <p:spPr>
          <a:xfrm>
            <a:off x="959589" y="1863112"/>
            <a:ext cx="5823983" cy="17235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200"/>
              <a:buFont typeface="Arial"/>
              <a:buNone/>
            </a:pP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curve, C, has equation  </a:t>
            </a:r>
            <a:r>
              <a:rPr b="0" i="1" lang="en-GB" sz="2600" u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i="1" lang="en-GB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baseline="30000" i="0" lang="en-GB" sz="26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6</a:t>
            </a:r>
            <a:r>
              <a:rPr i="1" lang="en-GB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0" i="1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where </a:t>
            </a:r>
            <a:r>
              <a:rPr b="0" i="1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a constant.</a:t>
            </a:r>
            <a:endParaRPr/>
          </a:p>
          <a:p>
            <a:pPr indent="0" lvl="0" marL="0" marR="0" rtl="0" algn="l">
              <a:spcBef>
                <a:spcPts val="1200"/>
              </a:spcBef>
              <a:spcAft>
                <a:spcPts val="0"/>
              </a:spcAft>
              <a:buClr>
                <a:srgbClr val="00628C"/>
              </a:buClr>
              <a:buSzPts val="2200"/>
              <a:buFont typeface="Arial"/>
              <a:buNone/>
            </a:pP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equation </a:t>
            </a:r>
            <a:r>
              <a:rPr i="1" lang="en-GB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aseline="30000" lang="en-GB" sz="2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6</a:t>
            </a:r>
            <a:r>
              <a:rPr i="1" lang="en-GB" sz="2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x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+ </a:t>
            </a:r>
            <a:r>
              <a:rPr b="0" i="1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</a:t>
            </a:r>
            <a:r>
              <a:rPr b="0" i="0" lang="en-GB" sz="2200" u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 0 has two distinct positive roots.</a:t>
            </a:r>
            <a:endParaRPr sz="2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84" name="Google Shape;384;p30"/>
          <p:cNvGrpSpPr/>
          <p:nvPr/>
        </p:nvGrpSpPr>
        <p:grpSpPr>
          <a:xfrm>
            <a:off x="959589" y="3949999"/>
            <a:ext cx="5013259" cy="445720"/>
            <a:chOff x="1398173" y="4152018"/>
            <a:chExt cx="5013259" cy="445720"/>
          </a:xfrm>
        </p:grpSpPr>
        <p:sp>
          <p:nvSpPr>
            <p:cNvPr id="385" name="Google Shape;385;p30"/>
            <p:cNvSpPr txBox="1"/>
            <p:nvPr/>
          </p:nvSpPr>
          <p:spPr>
            <a:xfrm>
              <a:off x="2192965" y="4166851"/>
              <a:ext cx="4218467" cy="430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Sketch </a:t>
              </a:r>
              <a:r>
                <a:rPr i="1"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</a:t>
              </a: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on the axes provided.</a:t>
              </a:r>
              <a:endParaRPr/>
            </a:p>
          </p:txBody>
        </p:sp>
        <p:sp>
          <p:nvSpPr>
            <p:cNvPr id="386" name="Google Shape;386;p30"/>
            <p:cNvSpPr txBox="1"/>
            <p:nvPr/>
          </p:nvSpPr>
          <p:spPr>
            <a:xfrm>
              <a:off x="1398173" y="4152018"/>
              <a:ext cx="540000" cy="430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b="1"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(a)</a:t>
              </a:r>
              <a:endParaRPr/>
            </a:p>
          </p:txBody>
        </p:sp>
      </p:grpSp>
      <p:grpSp>
        <p:nvGrpSpPr>
          <p:cNvPr id="387" name="Google Shape;387;p30"/>
          <p:cNvGrpSpPr/>
          <p:nvPr/>
        </p:nvGrpSpPr>
        <p:grpSpPr>
          <a:xfrm>
            <a:off x="942716" y="4970137"/>
            <a:ext cx="5942791" cy="784274"/>
            <a:chOff x="1398173" y="4152018"/>
            <a:chExt cx="5942791" cy="784274"/>
          </a:xfrm>
        </p:grpSpPr>
        <p:sp>
          <p:nvSpPr>
            <p:cNvPr id="388" name="Google Shape;388;p30"/>
            <p:cNvSpPr txBox="1"/>
            <p:nvPr/>
          </p:nvSpPr>
          <p:spPr>
            <a:xfrm>
              <a:off x="2192964" y="4166851"/>
              <a:ext cx="5148000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Find the range of possible values for </a:t>
              </a:r>
              <a:r>
                <a:rPr i="1"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k</a:t>
              </a: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/>
            </a:p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Fully justify your answer.</a:t>
              </a:r>
              <a:endParaRPr/>
            </a:p>
          </p:txBody>
        </p:sp>
        <p:sp>
          <p:nvSpPr>
            <p:cNvPr id="389" name="Google Shape;389;p30"/>
            <p:cNvSpPr txBox="1"/>
            <p:nvPr/>
          </p:nvSpPr>
          <p:spPr>
            <a:xfrm>
              <a:off x="1398173" y="4152018"/>
              <a:ext cx="576000" cy="4308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Clr>
                  <a:srgbClr val="00628C"/>
                </a:buClr>
                <a:buSzPts val="2200"/>
                <a:buFont typeface="Arial"/>
                <a:buNone/>
              </a:pPr>
              <a:r>
                <a:rPr b="1" lang="en-GB" sz="22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(b)</a:t>
              </a:r>
              <a:endParaRPr/>
            </a:p>
          </p:txBody>
        </p:sp>
      </p:grpSp>
      <p:sp>
        <p:nvSpPr>
          <p:cNvPr id="390" name="Google Shape;390;p30"/>
          <p:cNvSpPr txBox="1"/>
          <p:nvPr/>
        </p:nvSpPr>
        <p:spPr>
          <a:xfrm>
            <a:off x="5369113" y="4327739"/>
            <a:ext cx="158070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200"/>
              <a:buFont typeface="Arial"/>
              <a:buNone/>
            </a:pPr>
            <a:r>
              <a:rPr b="1" lang="en-GB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[2 marks]</a:t>
            </a:r>
            <a:endParaRPr/>
          </a:p>
        </p:txBody>
      </p:sp>
      <p:sp>
        <p:nvSpPr>
          <p:cNvPr id="391" name="Google Shape;391;p30"/>
          <p:cNvSpPr txBox="1"/>
          <p:nvPr/>
        </p:nvSpPr>
        <p:spPr>
          <a:xfrm>
            <a:off x="5362024" y="5596556"/>
            <a:ext cx="1580707" cy="430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200"/>
              <a:buFont typeface="Arial"/>
              <a:buNone/>
            </a:pPr>
            <a:r>
              <a:rPr b="1" lang="en-GB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[4 marks]</a:t>
            </a:r>
            <a:endParaRPr/>
          </a:p>
        </p:txBody>
      </p:sp>
      <p:pic>
        <p:nvPicPr>
          <p:cNvPr id="392" name="Google Shape;392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34415" y="1802135"/>
            <a:ext cx="4725899" cy="4668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p31"/>
          <p:cNvSpPr txBox="1"/>
          <p:nvPr/>
        </p:nvSpPr>
        <p:spPr>
          <a:xfrm>
            <a:off x="345688" y="197894"/>
            <a:ext cx="11552662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4000"/>
              <a:buFont typeface="Arial"/>
              <a:buNone/>
            </a:pPr>
            <a:r>
              <a:rPr b="1" lang="en-GB" sz="4000">
                <a:solidFill>
                  <a:srgbClr val="155750"/>
                </a:solidFill>
                <a:latin typeface="Arial"/>
                <a:ea typeface="Arial"/>
                <a:cs typeface="Arial"/>
                <a:sym typeface="Arial"/>
              </a:rPr>
              <a:t>Quadratics and roots</a:t>
            </a:r>
            <a:endParaRPr/>
          </a:p>
        </p:txBody>
      </p:sp>
      <p:sp>
        <p:nvSpPr>
          <p:cNvPr id="399" name="Google Shape;399;p31"/>
          <p:cNvSpPr txBox="1"/>
          <p:nvPr/>
        </p:nvSpPr>
        <p:spPr>
          <a:xfrm>
            <a:off x="2269040" y="1103589"/>
            <a:ext cx="766107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00628C"/>
              </a:buClr>
              <a:buSzPts val="2800"/>
              <a:buFont typeface="Arial"/>
              <a:buNone/>
            </a:pPr>
            <a:r>
              <a:rPr lang="en-GB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Edexcel ‘AS’-level question, May 2019 Paper 1</a:t>
            </a:r>
            <a:endParaRPr/>
          </a:p>
        </p:txBody>
      </p:sp>
      <p:grpSp>
        <p:nvGrpSpPr>
          <p:cNvPr id="400" name="Google Shape;400;p31"/>
          <p:cNvGrpSpPr/>
          <p:nvPr/>
        </p:nvGrpSpPr>
        <p:grpSpPr>
          <a:xfrm>
            <a:off x="1201651" y="1819254"/>
            <a:ext cx="10132656" cy="4882531"/>
            <a:chOff x="1201651" y="1819254"/>
            <a:chExt cx="10132656" cy="4882531"/>
          </a:xfrm>
        </p:grpSpPr>
        <p:pic>
          <p:nvPicPr>
            <p:cNvPr id="401" name="Google Shape;401;p31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1201651" y="1995932"/>
              <a:ext cx="3111598" cy="50663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2" name="Google Shape;402;p3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201651" y="3374495"/>
              <a:ext cx="4087831" cy="40313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3" name="Google Shape;403;p31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1297286" y="4001075"/>
              <a:ext cx="10037021" cy="27007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4" name="Google Shape;404;p31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4335166" y="1819254"/>
              <a:ext cx="3573706" cy="8347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05" name="Google Shape;405;p31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1223947" y="2604440"/>
              <a:ext cx="2545035" cy="50663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" name="Google Shape;411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67454" y="366287"/>
            <a:ext cx="8671560" cy="5852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nctem1">
  <a:themeElements>
    <a:clrScheme name="nctem1 11">
      <a:dk1>
        <a:srgbClr val="000000"/>
      </a:dk1>
      <a:lt1>
        <a:srgbClr val="FFFFFF"/>
      </a:lt1>
      <a:dk2>
        <a:srgbClr val="00628C"/>
      </a:dk2>
      <a:lt2>
        <a:srgbClr val="5F5F5F"/>
      </a:lt2>
      <a:accent1>
        <a:srgbClr val="82E6DD"/>
      </a:accent1>
      <a:accent2>
        <a:srgbClr val="C8E2E8"/>
      </a:accent2>
      <a:accent3>
        <a:srgbClr val="FFFFFF"/>
      </a:accent3>
      <a:accent4>
        <a:srgbClr val="000000"/>
      </a:accent4>
      <a:accent5>
        <a:srgbClr val="C1F0EB"/>
      </a:accent5>
      <a:accent6>
        <a:srgbClr val="B5CDD2"/>
      </a:accent6>
      <a:hlink>
        <a:srgbClr val="00628C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nctem1">
  <a:themeElements>
    <a:clrScheme name="nctem1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Override1.xml><?xml version="1.0" encoding="utf-8"?>
<a:themeOverride xmlns:a="http://schemas.openxmlformats.org/drawingml/2006/main" xmlns:r="http://schemas.openxmlformats.org/officeDocument/2006/relationships">
  <a:clrScheme name="nctem1 1">
    <a:dk1>
      <a:srgbClr val="000000"/>
    </a:dk1>
    <a:lt1>
      <a:srgbClr val="FFFFFF"/>
    </a:lt1>
    <a:dk2>
      <a:srgbClr val="006666"/>
    </a:dk2>
    <a:lt2>
      <a:srgbClr val="5F5F5F"/>
    </a:lt2>
    <a:accent1>
      <a:srgbClr val="33CCCC"/>
    </a:accent1>
    <a:accent2>
      <a:srgbClr val="99CCCC"/>
    </a:accent2>
    <a:accent3>
      <a:srgbClr val="FFFFFF"/>
    </a:accent3>
    <a:accent4>
      <a:srgbClr val="000000"/>
    </a:accent4>
    <a:accent5>
      <a:srgbClr val="ADE2E2"/>
    </a:accent5>
    <a:accent6>
      <a:srgbClr val="8AB9B9"/>
    </a:accent6>
    <a:hlink>
      <a:srgbClr val="006666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 xmlns:r="http://schemas.openxmlformats.org/officeDocument/2006/relationships">
  <a:clrScheme name="nctem1 1">
    <a:dk1>
      <a:srgbClr val="000000"/>
    </a:dk1>
    <a:lt1>
      <a:srgbClr val="FFFFFF"/>
    </a:lt1>
    <a:dk2>
      <a:srgbClr val="006666"/>
    </a:dk2>
    <a:lt2>
      <a:srgbClr val="5F5F5F"/>
    </a:lt2>
    <a:accent1>
      <a:srgbClr val="33CCCC"/>
    </a:accent1>
    <a:accent2>
      <a:srgbClr val="99CCCC"/>
    </a:accent2>
    <a:accent3>
      <a:srgbClr val="FFFFFF"/>
    </a:accent3>
    <a:accent4>
      <a:srgbClr val="000000"/>
    </a:accent4>
    <a:accent5>
      <a:srgbClr val="ADE2E2"/>
    </a:accent5>
    <a:accent6>
      <a:srgbClr val="8AB9B9"/>
    </a:accent6>
    <a:hlink>
      <a:srgbClr val="006666"/>
    </a:hlink>
    <a:folHlink>
      <a:srgbClr val="B2B2B2"/>
    </a:folHlink>
  </a:clrScheme>
</a:themeOverride>
</file>