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6" r:id="rId2"/>
    <p:sldId id="267" r:id="rId3"/>
    <p:sldId id="257" r:id="rId4"/>
    <p:sldId id="258" r:id="rId5"/>
    <p:sldId id="259" r:id="rId6"/>
    <p:sldId id="260" r:id="rId7"/>
    <p:sldId id="261" r:id="rId8"/>
    <p:sldId id="262" r:id="rId9"/>
    <p:sldId id="263" r:id="rId10"/>
    <p:sldId id="264" r:id="rId11"/>
    <p:sldId id="265"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5" d="100"/>
          <a:sy n="115" d="100"/>
        </p:scale>
        <p:origin x="43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897322-5A76-44A5-8CAA-8FE3CEE30C82}" type="datetimeFigureOut">
              <a:rPr lang="en-GB" smtClean="0"/>
              <a:t>01/07/2024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8FC55B-95E8-4170-959A-289245BDCDF4}" type="slidenum">
              <a:rPr lang="en-GB" smtClean="0"/>
              <a:t>‹#›</a:t>
            </a:fld>
            <a:endParaRPr lang="en-GB"/>
          </a:p>
        </p:txBody>
      </p:sp>
    </p:spTree>
    <p:extLst>
      <p:ext uri="{BB962C8B-B14F-4D97-AF65-F5344CB8AC3E}">
        <p14:creationId xmlns:p14="http://schemas.microsoft.com/office/powerpoint/2010/main" val="1849146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4:notes"/>
          <p:cNvSpPr txBox="1">
            <a:spLocks noGrp="1"/>
          </p:cNvSpPr>
          <p:nvPr>
            <p:ph type="body" idx="1"/>
          </p:nvPr>
        </p:nvSpPr>
        <p:spPr>
          <a:xfrm>
            <a:off x="906357" y="4715153"/>
            <a:ext cx="4984962" cy="446698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 name="Google Shape;73;p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34257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15031dd7b9f_0_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15031dd7b9f_0_5:notes"/>
          <p:cNvSpPr txBox="1">
            <a:spLocks noGrp="1"/>
          </p:cNvSpPr>
          <p:nvPr>
            <p:ph type="body" idx="1"/>
          </p:nvPr>
        </p:nvSpPr>
        <p:spPr>
          <a:xfrm>
            <a:off x="906357" y="4715153"/>
            <a:ext cx="4985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2306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15031dd7b9f_0_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15031dd7b9f_0_13:notes"/>
          <p:cNvSpPr txBox="1">
            <a:spLocks noGrp="1"/>
          </p:cNvSpPr>
          <p:nvPr>
            <p:ph type="body" idx="1"/>
          </p:nvPr>
        </p:nvSpPr>
        <p:spPr>
          <a:xfrm>
            <a:off x="906357" y="4715153"/>
            <a:ext cx="4985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2394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5:notes"/>
          <p:cNvSpPr txBox="1">
            <a:spLocks noGrp="1"/>
          </p:cNvSpPr>
          <p:nvPr>
            <p:ph type="body" idx="1"/>
          </p:nvPr>
        </p:nvSpPr>
        <p:spPr>
          <a:xfrm>
            <a:off x="906357" y="4715153"/>
            <a:ext cx="4984962" cy="446698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 name="Google Shape;91;p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7082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fe87208c7e_0_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fe87208c7e_0_20:notes"/>
          <p:cNvSpPr txBox="1">
            <a:spLocks noGrp="1"/>
          </p:cNvSpPr>
          <p:nvPr>
            <p:ph type="body" idx="1"/>
          </p:nvPr>
        </p:nvSpPr>
        <p:spPr>
          <a:xfrm>
            <a:off x="906357" y="4715153"/>
            <a:ext cx="4985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2569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fe87208c7e_0_1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fe87208c7e_0_11:notes"/>
          <p:cNvSpPr txBox="1">
            <a:spLocks noGrp="1"/>
          </p:cNvSpPr>
          <p:nvPr>
            <p:ph type="body" idx="1"/>
          </p:nvPr>
        </p:nvSpPr>
        <p:spPr>
          <a:xfrm>
            <a:off x="906357" y="4715153"/>
            <a:ext cx="4985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53674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fe87208c7e_0_2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fe87208c7e_0_29:notes"/>
          <p:cNvSpPr txBox="1">
            <a:spLocks noGrp="1"/>
          </p:cNvSpPr>
          <p:nvPr>
            <p:ph type="body" idx="1"/>
          </p:nvPr>
        </p:nvSpPr>
        <p:spPr>
          <a:xfrm>
            <a:off x="906357" y="4715153"/>
            <a:ext cx="4985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95959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fe87208c7e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fe87208c7e_0_0:notes"/>
          <p:cNvSpPr txBox="1">
            <a:spLocks noGrp="1"/>
          </p:cNvSpPr>
          <p:nvPr>
            <p:ph type="body" idx="1"/>
          </p:nvPr>
        </p:nvSpPr>
        <p:spPr>
          <a:xfrm>
            <a:off x="906357" y="4715153"/>
            <a:ext cx="4985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49502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7:notes"/>
          <p:cNvSpPr txBox="1">
            <a:spLocks noGrp="1"/>
          </p:cNvSpPr>
          <p:nvPr>
            <p:ph type="body" idx="1"/>
          </p:nvPr>
        </p:nvSpPr>
        <p:spPr>
          <a:xfrm>
            <a:off x="906357" y="4715153"/>
            <a:ext cx="4984962" cy="446698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4750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9725C12-7031-4E11-8C57-57DA2F1B372E}" type="datetimeFigureOut">
              <a:rPr lang="en-GB" smtClean="0"/>
              <a:t>01/07/2024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1008867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9725C12-7031-4E11-8C57-57DA2F1B372E}" type="datetimeFigureOut">
              <a:rPr lang="en-GB" smtClean="0"/>
              <a:t>01/07/2024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998079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725C12-7031-4E11-8C57-57DA2F1B372E}" type="datetimeFigureOut">
              <a:rPr lang="en-GB" smtClean="0"/>
              <a:t>01/07/2024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4100356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9725C12-7031-4E11-8C57-57DA2F1B372E}" type="datetimeFigureOut">
              <a:rPr lang="en-GB" smtClean="0"/>
              <a:t>01/07/2024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8192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9725C12-7031-4E11-8C57-57DA2F1B372E}" type="datetimeFigureOut">
              <a:rPr lang="en-GB" smtClean="0"/>
              <a:t>01/07/2024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1167209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9725C12-7031-4E11-8C57-57DA2F1B372E}" type="datetimeFigureOut">
              <a:rPr lang="en-GB" smtClean="0"/>
              <a:t>01/07/2024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368551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725C12-7031-4E11-8C57-57DA2F1B372E}" type="datetimeFigureOut">
              <a:rPr lang="en-GB" smtClean="0"/>
              <a:t>01/07/2024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822283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9725C12-7031-4E11-8C57-57DA2F1B372E}" type="datetimeFigureOut">
              <a:rPr lang="en-GB" smtClean="0"/>
              <a:t>01/07/2024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4106202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9725C12-7031-4E11-8C57-57DA2F1B372E}" type="datetimeFigureOut">
              <a:rPr lang="en-GB" smtClean="0"/>
              <a:t>01/07/2024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3020451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9725C12-7031-4E11-8C57-57DA2F1B372E}" type="datetimeFigureOut">
              <a:rPr lang="en-GB" smtClean="0"/>
              <a:t>01/07/2024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2864316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9725C12-7031-4E11-8C57-57DA2F1B372E}" type="datetimeFigureOut">
              <a:rPr lang="en-GB" smtClean="0"/>
              <a:t>01/07/2024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E39DF-4326-4FF6-B76D-91B71018ABFE}" type="slidenum">
              <a:rPr lang="en-GB" smtClean="0"/>
              <a:t>‹#›</a:t>
            </a:fld>
            <a:endParaRPr lang="en-GB"/>
          </a:p>
        </p:txBody>
      </p:sp>
    </p:spTree>
    <p:extLst>
      <p:ext uri="{BB962C8B-B14F-4D97-AF65-F5344CB8AC3E}">
        <p14:creationId xmlns:p14="http://schemas.microsoft.com/office/powerpoint/2010/main" val="11709254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tx">
  <p:cSld name="1_Title and Content">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838200" y="365125"/>
            <a:ext cx="10515600" cy="1325563"/>
          </a:xfrm>
          <a:prstGeom prst="rect">
            <a:avLst/>
          </a:prstGeom>
          <a:noFill/>
          <a:ln>
            <a:noFill/>
          </a:ln>
        </p:spPr>
        <p:txBody>
          <a:bodyPr spcFirstLastPara="1" wrap="square" lIns="45700" tIns="45700" rIns="45700" bIns="45700" anchor="ctr" anchorCtr="0">
            <a:normAutofit/>
          </a:bodyPr>
          <a:lstStyle>
            <a:lvl1pPr lvl="0" algn="l">
              <a:lnSpc>
                <a:spcPct val="90000"/>
              </a:lnSpc>
              <a:spcBef>
                <a:spcPts val="0"/>
              </a:spcBef>
              <a:spcAft>
                <a:spcPts val="0"/>
              </a:spcAft>
              <a:buClr>
                <a:srgbClr val="000000"/>
              </a:buClr>
              <a:buSzPts val="1800"/>
              <a:buNon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a:endParaRPr/>
          </a:p>
        </p:txBody>
      </p:sp>
      <p:sp>
        <p:nvSpPr>
          <p:cNvPr id="11" name="Google Shape;11;p2"/>
          <p:cNvSpPr txBox="1">
            <a:spLocks noGrp="1"/>
          </p:cNvSpPr>
          <p:nvPr>
            <p:ph type="body" idx="1"/>
          </p:nvPr>
        </p:nvSpPr>
        <p:spPr>
          <a:xfrm>
            <a:off x="838200" y="1825625"/>
            <a:ext cx="10515600" cy="4351338"/>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000"/>
              </a:spcBef>
              <a:spcAft>
                <a:spcPts val="0"/>
              </a:spcAft>
              <a:buClr>
                <a:srgbClr val="000000"/>
              </a:buClr>
              <a:buSzPts val="1800"/>
              <a:buChar char="•"/>
              <a:defRPr/>
            </a:lvl1pPr>
            <a:lvl2pPr marL="914400" lvl="1" indent="-342900" algn="l">
              <a:lnSpc>
                <a:spcPct val="90000"/>
              </a:lnSpc>
              <a:spcBef>
                <a:spcPts val="1000"/>
              </a:spcBef>
              <a:spcAft>
                <a:spcPts val="0"/>
              </a:spcAft>
              <a:buClr>
                <a:srgbClr val="000000"/>
              </a:buClr>
              <a:buSzPts val="1800"/>
              <a:buChar char="•"/>
              <a:defRPr/>
            </a:lvl2pPr>
            <a:lvl3pPr marL="1371600" lvl="2" indent="-342900" algn="l">
              <a:lnSpc>
                <a:spcPct val="90000"/>
              </a:lnSpc>
              <a:spcBef>
                <a:spcPts val="1000"/>
              </a:spcBef>
              <a:spcAft>
                <a:spcPts val="0"/>
              </a:spcAft>
              <a:buClr>
                <a:srgbClr val="000000"/>
              </a:buClr>
              <a:buSzPts val="1800"/>
              <a:buChar char="•"/>
              <a:defRPr/>
            </a:lvl3pPr>
            <a:lvl4pPr marL="1828800" lvl="3" indent="-342900" algn="l">
              <a:lnSpc>
                <a:spcPct val="90000"/>
              </a:lnSpc>
              <a:spcBef>
                <a:spcPts val="1000"/>
              </a:spcBef>
              <a:spcAft>
                <a:spcPts val="0"/>
              </a:spcAft>
              <a:buClr>
                <a:srgbClr val="000000"/>
              </a:buClr>
              <a:buSzPts val="1800"/>
              <a:buChar char="•"/>
              <a:defRPr/>
            </a:lvl4pPr>
            <a:lvl5pPr marL="2286000" lvl="4" indent="-342900" algn="l">
              <a:lnSpc>
                <a:spcPct val="90000"/>
              </a:lnSpc>
              <a:spcBef>
                <a:spcPts val="1000"/>
              </a:spcBef>
              <a:spcAft>
                <a:spcPts val="0"/>
              </a:spcAft>
              <a:buClr>
                <a:srgbClr val="000000"/>
              </a:buClr>
              <a:buSzPts val="1800"/>
              <a:buChar char="•"/>
              <a:defRPr/>
            </a:lvl5pPr>
            <a:lvl6pPr marL="2743200" lvl="5" indent="-342900" algn="l">
              <a:lnSpc>
                <a:spcPct val="90000"/>
              </a:lnSpc>
              <a:spcBef>
                <a:spcPts val="1000"/>
              </a:spcBef>
              <a:spcAft>
                <a:spcPts val="0"/>
              </a:spcAft>
              <a:buClr>
                <a:srgbClr val="000000"/>
              </a:buClr>
              <a:buSzPts val="1800"/>
              <a:buChar char="•"/>
              <a:defRPr/>
            </a:lvl6pPr>
            <a:lvl7pPr marL="3200400" lvl="6" indent="-342900" algn="l">
              <a:lnSpc>
                <a:spcPct val="90000"/>
              </a:lnSpc>
              <a:spcBef>
                <a:spcPts val="1000"/>
              </a:spcBef>
              <a:spcAft>
                <a:spcPts val="0"/>
              </a:spcAft>
              <a:buClr>
                <a:srgbClr val="000000"/>
              </a:buClr>
              <a:buSzPts val="1800"/>
              <a:buChar char="•"/>
              <a:defRPr/>
            </a:lvl7pPr>
            <a:lvl8pPr marL="3657600" lvl="7" indent="-342900" algn="l">
              <a:lnSpc>
                <a:spcPct val="90000"/>
              </a:lnSpc>
              <a:spcBef>
                <a:spcPts val="1000"/>
              </a:spcBef>
              <a:spcAft>
                <a:spcPts val="0"/>
              </a:spcAft>
              <a:buClr>
                <a:srgbClr val="000000"/>
              </a:buClr>
              <a:buSzPts val="1800"/>
              <a:buChar char="•"/>
              <a:defRPr/>
            </a:lvl8pPr>
            <a:lvl9pPr marL="4114800" lvl="8" indent="-342900" algn="l">
              <a:lnSpc>
                <a:spcPct val="90000"/>
              </a:lnSpc>
              <a:spcBef>
                <a:spcPts val="1000"/>
              </a:spcBef>
              <a:spcAft>
                <a:spcPts val="0"/>
              </a:spcAft>
              <a:buClr>
                <a:srgbClr val="000000"/>
              </a:buClr>
              <a:buSzPts val="1800"/>
              <a:buChar char="•"/>
              <a:defRPr/>
            </a:lvl9pPr>
          </a:lstStyle>
          <a:p>
            <a:endParaRPr/>
          </a:p>
        </p:txBody>
      </p:sp>
      <p:sp>
        <p:nvSpPr>
          <p:cNvPr id="12" name="Google Shape;12;p2"/>
          <p:cNvSpPr txBox="1">
            <a:spLocks noGrp="1"/>
          </p:cNvSpPr>
          <p:nvPr>
            <p:ph type="sldNum" idx="12"/>
          </p:nvPr>
        </p:nvSpPr>
        <p:spPr>
          <a:xfrm>
            <a:off x="11089818" y="6404292"/>
            <a:ext cx="263983" cy="269241"/>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330581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725C12-7031-4E11-8C57-57DA2F1B372E}" type="datetimeFigureOut">
              <a:rPr lang="en-GB" smtClean="0"/>
              <a:t>01/07/2024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CE39DF-4326-4FF6-B76D-91B71018ABFE}" type="slidenum">
              <a:rPr lang="en-GB" smtClean="0"/>
              <a:t>‹#›</a:t>
            </a:fld>
            <a:endParaRPr lang="en-GB"/>
          </a:p>
        </p:txBody>
      </p:sp>
    </p:spTree>
    <p:extLst>
      <p:ext uri="{BB962C8B-B14F-4D97-AF65-F5344CB8AC3E}">
        <p14:creationId xmlns:p14="http://schemas.microsoft.com/office/powerpoint/2010/main" val="2139876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studentartguide.com/articles/a-level-art-exam-paper"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tudentartguide.com/articles/a-level-art-exam-paper"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hyperlink" Target="https://www.pinterest.co.uk/mariamkandelaki/" TargetMode="External"/><Relationship Id="rId13" Type="http://schemas.openxmlformats.org/officeDocument/2006/relationships/image" Target="../media/image10.jpg"/><Relationship Id="rId3" Type="http://schemas.openxmlformats.org/officeDocument/2006/relationships/image" Target="../media/image2.jpg"/><Relationship Id="rId7" Type="http://schemas.openxmlformats.org/officeDocument/2006/relationships/image" Target="../media/image5.jpg"/><Relationship Id="rId12"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4.jpg"/><Relationship Id="rId11" Type="http://schemas.openxmlformats.org/officeDocument/2006/relationships/image" Target="../media/image8.jpg"/><Relationship Id="rId5" Type="http://schemas.openxmlformats.org/officeDocument/2006/relationships/hyperlink" Target="http://www.luhringaugustine.com/artists/rachel-whiteread/" TargetMode="External"/><Relationship Id="rId15" Type="http://schemas.openxmlformats.org/officeDocument/2006/relationships/image" Target="../media/image12.jpg"/><Relationship Id="rId10" Type="http://schemas.openxmlformats.org/officeDocument/2006/relationships/image" Target="../media/image7.jpg"/><Relationship Id="rId4" Type="http://schemas.openxmlformats.org/officeDocument/2006/relationships/image" Target="../media/image3.jpg"/><Relationship Id="rId9" Type="http://schemas.openxmlformats.org/officeDocument/2006/relationships/image" Target="../media/image6.jpg"/><Relationship Id="rId1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hyperlink" Target="https://www.tate.org.uk/art/artists/gyorgy-kepes-18710" TargetMode="External"/><Relationship Id="rId4" Type="http://schemas.openxmlformats.org/officeDocument/2006/relationships/hyperlink" Target="https://www.tate.org.uk/art/artworks/kepes-locomotive-wheel-p80546"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hyperlink" Target="https://www.tate.org.uk/art/artists/yayoi-kusama-8094" TargetMode="External"/><Relationship Id="rId4" Type="http://schemas.openxmlformats.org/officeDocument/2006/relationships/hyperlink" Target="https://www.tate.org.uk/art/artworks/kusama-the-passing-winter-t12821"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hyperlink" Target="https://www.peterrandall-page.com/sculptures/womb-tomb/" TargetMode="Externa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12.xml"/><Relationship Id="rId6" Type="http://schemas.openxmlformats.org/officeDocument/2006/relationships/image" Target="../media/image22.jpeg"/><Relationship Id="rId11" Type="http://schemas.openxmlformats.org/officeDocument/2006/relationships/image" Target="../media/image27.jpeg"/><Relationship Id="rId5" Type="http://schemas.openxmlformats.org/officeDocument/2006/relationships/image" Target="../media/image21.png"/><Relationship Id="rId10" Type="http://schemas.openxmlformats.org/officeDocument/2006/relationships/image" Target="../media/image26.jpeg"/><Relationship Id="rId4" Type="http://schemas.openxmlformats.org/officeDocument/2006/relationships/image" Target="../media/image20.png"/><Relationship Id="rId9"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0204" y="-648393"/>
            <a:ext cx="10598727" cy="1706101"/>
          </a:xfrm>
        </p:spPr>
        <p:txBody>
          <a:bodyPr>
            <a:normAutofit fontScale="90000"/>
          </a:bodyPr>
          <a:lstStyle/>
          <a:p>
            <a:r>
              <a:rPr lang="en-GB" dirty="0" smtClean="0"/>
              <a:t>Exploring the theme: Inside/Outside</a:t>
            </a:r>
            <a:endParaRPr lang="en-GB" dirty="0"/>
          </a:p>
        </p:txBody>
      </p:sp>
      <p:sp>
        <p:nvSpPr>
          <p:cNvPr id="3" name="Subtitle 2"/>
          <p:cNvSpPr>
            <a:spLocks noGrp="1"/>
          </p:cNvSpPr>
          <p:nvPr>
            <p:ph type="subTitle" idx="1"/>
          </p:nvPr>
        </p:nvSpPr>
        <p:spPr>
          <a:xfrm>
            <a:off x="1066800" y="1057708"/>
            <a:ext cx="9144000" cy="1655762"/>
          </a:xfrm>
        </p:spPr>
        <p:txBody>
          <a:bodyPr/>
          <a:lstStyle/>
          <a:p>
            <a:r>
              <a:rPr lang="en-GB" dirty="0" smtClean="0"/>
              <a:t>Write a list of 5 initial ideas when you think of the theme Inside/Outside</a:t>
            </a:r>
            <a:endParaRPr lang="en-GB" dirty="0"/>
          </a:p>
        </p:txBody>
      </p:sp>
      <p:pic>
        <p:nvPicPr>
          <p:cNvPr id="4" name="Picture 3"/>
          <p:cNvPicPr>
            <a:picLocks noChangeAspect="1"/>
          </p:cNvPicPr>
          <p:nvPr/>
        </p:nvPicPr>
        <p:blipFill>
          <a:blip r:embed="rId2"/>
          <a:stretch>
            <a:fillRect/>
          </a:stretch>
        </p:blipFill>
        <p:spPr>
          <a:xfrm>
            <a:off x="1281332" y="1498130"/>
            <a:ext cx="9216470" cy="5184265"/>
          </a:xfrm>
          <a:prstGeom prst="rect">
            <a:avLst/>
          </a:prstGeom>
        </p:spPr>
      </p:pic>
    </p:spTree>
    <p:extLst>
      <p:ext uri="{BB962C8B-B14F-4D97-AF65-F5344CB8AC3E}">
        <p14:creationId xmlns:p14="http://schemas.microsoft.com/office/powerpoint/2010/main" val="307301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Produce your own mini sketchbook</a:t>
            </a:r>
            <a:endParaRPr lang="en-GB" dirty="0"/>
          </a:p>
        </p:txBody>
      </p:sp>
      <p:sp>
        <p:nvSpPr>
          <p:cNvPr id="3" name="Content Placeholder 2"/>
          <p:cNvSpPr>
            <a:spLocks noGrp="1"/>
          </p:cNvSpPr>
          <p:nvPr>
            <p:ph idx="1"/>
          </p:nvPr>
        </p:nvSpPr>
        <p:spPr/>
        <p:txBody>
          <a:bodyPr/>
          <a:lstStyle/>
          <a:p>
            <a:pPr marL="0" indent="0">
              <a:buNone/>
            </a:pPr>
            <a:r>
              <a:rPr lang="en-GB" dirty="0" smtClean="0"/>
              <a:t>Using the cardboard, range of papers and string – produce your own mini A5 sketchbook to work into over the summer.</a:t>
            </a:r>
          </a:p>
          <a:p>
            <a:pPr marL="0" indent="0">
              <a:buNone/>
            </a:pPr>
            <a:r>
              <a:rPr lang="en-GB" dirty="0" smtClean="0"/>
              <a:t>Your drawing tasks are linked to your Google drive to work on.</a:t>
            </a:r>
          </a:p>
          <a:p>
            <a:pPr marL="0" indent="0">
              <a:buNone/>
            </a:pPr>
            <a:endParaRPr lang="en-GB" dirty="0"/>
          </a:p>
          <a:p>
            <a:pPr marL="0" indent="0">
              <a:buNone/>
            </a:pPr>
            <a:r>
              <a:rPr lang="en-GB" dirty="0" smtClean="0"/>
              <a:t>Once you have pieced your sketchbook together – begin writing an interesting title on the outside.</a:t>
            </a:r>
            <a:endParaRPr lang="en-GB" dirty="0"/>
          </a:p>
        </p:txBody>
      </p:sp>
    </p:spTree>
    <p:extLst>
      <p:ext uri="{BB962C8B-B14F-4D97-AF65-F5344CB8AC3E}">
        <p14:creationId xmlns:p14="http://schemas.microsoft.com/office/powerpoint/2010/main" val="3099946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6"/>
          <p:cNvSpPr txBox="1">
            <a:spLocks noGrp="1"/>
          </p:cNvSpPr>
          <p:nvPr>
            <p:ph type="ctrTitle" idx="4294967295"/>
          </p:nvPr>
        </p:nvSpPr>
        <p:spPr>
          <a:xfrm>
            <a:off x="1524000" y="112978"/>
            <a:ext cx="9144000" cy="737628"/>
          </a:xfrm>
          <a:prstGeom prst="rect">
            <a:avLst/>
          </a:prstGeom>
          <a:noFill/>
          <a:ln>
            <a:noFill/>
          </a:ln>
        </p:spPr>
        <p:txBody>
          <a:bodyPr spcFirstLastPara="1" wrap="square" lIns="45700" tIns="45700" rIns="45700" bIns="45700" anchor="b" anchorCtr="0">
            <a:normAutofit/>
          </a:bodyPr>
          <a:lstStyle/>
          <a:p>
            <a:pPr marL="0" marR="0" lvl="0" indent="0" algn="ctr" rtl="0">
              <a:lnSpc>
                <a:spcPct val="90000"/>
              </a:lnSpc>
              <a:spcBef>
                <a:spcPts val="0"/>
              </a:spcBef>
              <a:spcAft>
                <a:spcPts val="0"/>
              </a:spcAft>
              <a:buClr>
                <a:srgbClr val="000000"/>
              </a:buClr>
              <a:buSzPts val="3600"/>
              <a:buFont typeface="Calibri"/>
              <a:buNone/>
            </a:pPr>
            <a:r>
              <a:rPr lang="en-GB" sz="3600"/>
              <a:t>Inside/Outside</a:t>
            </a:r>
            <a:r>
              <a:rPr lang="en-GB" sz="3600" b="0" i="0" u="none" strike="noStrike" cap="none">
                <a:solidFill>
                  <a:srgbClr val="000000"/>
                </a:solidFill>
                <a:latin typeface="Calibri"/>
                <a:ea typeface="Calibri"/>
                <a:cs typeface="Calibri"/>
                <a:sym typeface="Calibri"/>
              </a:rPr>
              <a:t> – analysing artists’ work</a:t>
            </a:r>
            <a:endParaRPr sz="3600" b="0" i="0" u="none" strike="noStrike" cap="none">
              <a:solidFill>
                <a:srgbClr val="000000"/>
              </a:solidFill>
              <a:latin typeface="Calibri"/>
              <a:ea typeface="Calibri"/>
              <a:cs typeface="Calibri"/>
              <a:sym typeface="Calibri"/>
            </a:endParaRPr>
          </a:p>
        </p:txBody>
      </p:sp>
      <p:sp>
        <p:nvSpPr>
          <p:cNvPr id="76" name="Google Shape;76;p16"/>
          <p:cNvSpPr txBox="1"/>
          <p:nvPr/>
        </p:nvSpPr>
        <p:spPr>
          <a:xfrm>
            <a:off x="389809" y="850606"/>
            <a:ext cx="10625700" cy="5262939"/>
          </a:xfrm>
          <a:prstGeom prst="rect">
            <a:avLst/>
          </a:prstGeom>
          <a:noFill/>
          <a:ln>
            <a:noFill/>
          </a:ln>
        </p:spPr>
        <p:txBody>
          <a:bodyPr spcFirstLastPara="1" wrap="square" lIns="45700" tIns="45700" rIns="45700" bIns="45700" anchor="t" anchorCtr="0">
            <a:spAutoFit/>
          </a:bodyPr>
          <a:lstStyle/>
          <a:p>
            <a:pPr marL="342900" marR="0" lvl="0" indent="-342900" algn="l" rtl="0">
              <a:lnSpc>
                <a:spcPct val="100000"/>
              </a:lnSpc>
              <a:spcBef>
                <a:spcPts val="0"/>
              </a:spcBef>
              <a:spcAft>
                <a:spcPts val="0"/>
              </a:spcAft>
              <a:buClr>
                <a:srgbClr val="000000"/>
              </a:buClr>
              <a:buSzPts val="1400"/>
              <a:buFont typeface="Calibri"/>
              <a:buAutoNum type="arabicPeriod"/>
            </a:pPr>
            <a:r>
              <a:rPr lang="en-GB" sz="2400" b="0" i="0" u="none" strike="noStrike" cap="none" dirty="0">
                <a:solidFill>
                  <a:srgbClr val="000000"/>
                </a:solidFill>
                <a:latin typeface="Calibri"/>
                <a:ea typeface="Calibri"/>
                <a:cs typeface="Calibri"/>
                <a:sym typeface="Calibri"/>
              </a:rPr>
              <a:t>Create an Pinterest account. Create a </a:t>
            </a:r>
            <a:r>
              <a:rPr lang="en-GB" sz="2400" b="0" i="0" u="none" strike="noStrike" cap="none" dirty="0" err="1">
                <a:solidFill>
                  <a:srgbClr val="000000"/>
                </a:solidFill>
                <a:latin typeface="Calibri"/>
                <a:ea typeface="Calibri"/>
                <a:cs typeface="Calibri"/>
                <a:sym typeface="Calibri"/>
              </a:rPr>
              <a:t>pinterest</a:t>
            </a:r>
            <a:r>
              <a:rPr lang="en-GB" sz="2400" b="0" i="0" u="none" strike="noStrike" cap="none" dirty="0">
                <a:solidFill>
                  <a:srgbClr val="000000"/>
                </a:solidFill>
                <a:latin typeface="Calibri"/>
                <a:ea typeface="Calibri"/>
                <a:cs typeface="Calibri"/>
                <a:sym typeface="Calibri"/>
              </a:rPr>
              <a:t> folder called </a:t>
            </a:r>
            <a:r>
              <a:rPr lang="en-GB" sz="2400" dirty="0">
                <a:latin typeface="Calibri"/>
                <a:ea typeface="Calibri"/>
                <a:cs typeface="Calibri"/>
                <a:sym typeface="Calibri"/>
              </a:rPr>
              <a:t>Inside/Outside </a:t>
            </a:r>
            <a:r>
              <a:rPr lang="en-GB" sz="2400" b="0" i="0" u="none" strike="noStrike" cap="none" dirty="0">
                <a:solidFill>
                  <a:srgbClr val="000000"/>
                </a:solidFill>
                <a:latin typeface="Calibri"/>
                <a:ea typeface="Calibri"/>
                <a:cs typeface="Calibri"/>
                <a:sym typeface="Calibri"/>
              </a:rPr>
              <a:t> and ‘pin’ 20 different images related to this theme. </a:t>
            </a:r>
            <a:endParaRPr sz="2400" dirty="0"/>
          </a:p>
          <a:p>
            <a:pPr marL="342900" marR="0" lvl="0" indent="-342900" algn="l" rtl="0">
              <a:lnSpc>
                <a:spcPct val="100000"/>
              </a:lnSpc>
              <a:spcBef>
                <a:spcPts val="0"/>
              </a:spcBef>
              <a:spcAft>
                <a:spcPts val="0"/>
              </a:spcAft>
              <a:buClr>
                <a:srgbClr val="000000"/>
              </a:buClr>
              <a:buSzPts val="1400"/>
              <a:buFont typeface="Calibri"/>
              <a:buAutoNum type="arabicPeriod"/>
            </a:pPr>
            <a:r>
              <a:rPr lang="en-GB" sz="2400" b="0" i="0" u="none" strike="noStrike" cap="none" dirty="0">
                <a:solidFill>
                  <a:srgbClr val="000000"/>
                </a:solidFill>
                <a:latin typeface="Calibri"/>
                <a:ea typeface="Calibri"/>
                <a:cs typeface="Calibri"/>
                <a:sym typeface="Calibri"/>
              </a:rPr>
              <a:t>Get 8-10 artist's images showing different POV - from </a:t>
            </a:r>
            <a:r>
              <a:rPr lang="en-GB" sz="2400" dirty="0">
                <a:latin typeface="Calibri"/>
                <a:ea typeface="Calibri"/>
                <a:cs typeface="Calibri"/>
                <a:sym typeface="Calibri"/>
              </a:rPr>
              <a:t>inside, outside, </a:t>
            </a:r>
            <a:r>
              <a:rPr lang="en-GB" sz="2400" b="0" i="0" u="none" strike="noStrike" cap="none" dirty="0">
                <a:solidFill>
                  <a:srgbClr val="000000"/>
                </a:solidFill>
                <a:latin typeface="Calibri"/>
                <a:ea typeface="Calibri"/>
                <a:cs typeface="Calibri"/>
                <a:sym typeface="Calibri"/>
              </a:rPr>
              <a:t>etc. to print and stick on A3 paper. Group images if appropriate. </a:t>
            </a:r>
            <a:endParaRPr sz="2400" dirty="0"/>
          </a:p>
          <a:p>
            <a:pPr marL="342900" marR="0" lvl="0" indent="-342900" algn="l" rtl="0">
              <a:lnSpc>
                <a:spcPct val="100000"/>
              </a:lnSpc>
              <a:spcBef>
                <a:spcPts val="0"/>
              </a:spcBef>
              <a:spcAft>
                <a:spcPts val="0"/>
              </a:spcAft>
              <a:buClr>
                <a:srgbClr val="000000"/>
              </a:buClr>
              <a:buSzPts val="1400"/>
              <a:buFont typeface="Calibri"/>
              <a:buAutoNum type="arabicPeriod"/>
            </a:pPr>
            <a:r>
              <a:rPr lang="en-GB" sz="2400" b="0" i="0" u="none" strike="noStrike" cap="none" dirty="0">
                <a:solidFill>
                  <a:srgbClr val="000000"/>
                </a:solidFill>
                <a:latin typeface="Calibri"/>
                <a:ea typeface="Calibri"/>
                <a:cs typeface="Calibri"/>
                <a:sym typeface="Calibri"/>
              </a:rPr>
              <a:t>Label with name of artists and artwork. </a:t>
            </a:r>
            <a:endParaRPr sz="2400" dirty="0"/>
          </a:p>
          <a:p>
            <a:pPr marL="342900" marR="0" lvl="0" indent="-342900" algn="l" rtl="0">
              <a:lnSpc>
                <a:spcPct val="100000"/>
              </a:lnSpc>
              <a:spcBef>
                <a:spcPts val="0"/>
              </a:spcBef>
              <a:spcAft>
                <a:spcPts val="0"/>
              </a:spcAft>
              <a:buClr>
                <a:srgbClr val="000000"/>
              </a:buClr>
              <a:buSzPts val="1400"/>
              <a:buFont typeface="Calibri"/>
              <a:buAutoNum type="arabicPeriod"/>
            </a:pPr>
            <a:r>
              <a:rPr lang="en-GB" sz="2400" b="0" i="0" u="none" strike="noStrike" cap="none" dirty="0">
                <a:solidFill>
                  <a:srgbClr val="000000"/>
                </a:solidFill>
                <a:latin typeface="Calibri"/>
                <a:ea typeface="Calibri"/>
                <a:cs typeface="Calibri"/>
                <a:sym typeface="Calibri"/>
              </a:rPr>
              <a:t>Annotate each image to describe the particular viewpoint. </a:t>
            </a:r>
            <a:endParaRPr sz="2400" dirty="0"/>
          </a:p>
          <a:p>
            <a:pPr marL="342900" marR="0" lvl="0" indent="-342900" algn="l" rtl="0">
              <a:lnSpc>
                <a:spcPct val="100000"/>
              </a:lnSpc>
              <a:spcBef>
                <a:spcPts val="0"/>
              </a:spcBef>
              <a:spcAft>
                <a:spcPts val="0"/>
              </a:spcAft>
              <a:buClr>
                <a:srgbClr val="000000"/>
              </a:buClr>
              <a:buSzPts val="1400"/>
              <a:buFont typeface="Calibri"/>
              <a:buAutoNum type="arabicPeriod"/>
            </a:pPr>
            <a:r>
              <a:rPr lang="en-GB" sz="2400" b="0" i="0" u="none" strike="noStrike" cap="none" dirty="0">
                <a:solidFill>
                  <a:srgbClr val="000000"/>
                </a:solidFill>
                <a:latin typeface="Calibri"/>
                <a:ea typeface="Calibri"/>
                <a:cs typeface="Calibri"/>
                <a:sym typeface="Calibri"/>
              </a:rPr>
              <a:t>Explain how the artist has used the </a:t>
            </a:r>
            <a:r>
              <a:rPr lang="en-GB" sz="2400" b="1" i="0" u="none" strike="noStrike" cap="none" dirty="0">
                <a:solidFill>
                  <a:srgbClr val="000000"/>
                </a:solidFill>
                <a:latin typeface="Calibri"/>
                <a:ea typeface="Calibri"/>
                <a:cs typeface="Calibri"/>
                <a:sym typeface="Calibri"/>
              </a:rPr>
              <a:t>formal elements</a:t>
            </a:r>
            <a:r>
              <a:rPr lang="en-GB" sz="2400" b="0" i="0" u="none" strike="noStrike" cap="none" dirty="0">
                <a:solidFill>
                  <a:srgbClr val="000000"/>
                </a:solidFill>
                <a:latin typeface="Calibri"/>
                <a:ea typeface="Calibri"/>
                <a:cs typeface="Calibri"/>
                <a:sym typeface="Calibri"/>
              </a:rPr>
              <a:t> to communicate the different viewpoint. </a:t>
            </a:r>
            <a:r>
              <a:rPr lang="en-GB" sz="2400" b="0" i="0" u="none" strike="noStrike" cap="none" dirty="0" err="1">
                <a:solidFill>
                  <a:srgbClr val="000000"/>
                </a:solidFill>
                <a:latin typeface="Calibri"/>
                <a:ea typeface="Calibri"/>
                <a:cs typeface="Calibri"/>
                <a:sym typeface="Calibri"/>
              </a:rPr>
              <a:t>i.e</a:t>
            </a:r>
            <a:r>
              <a:rPr lang="en-GB" sz="2400" b="0" i="0" u="none" strike="noStrike" cap="none" dirty="0">
                <a:solidFill>
                  <a:srgbClr val="000000"/>
                </a:solidFill>
                <a:latin typeface="Calibri"/>
                <a:ea typeface="Calibri"/>
                <a:cs typeface="Calibri"/>
                <a:sym typeface="Calibri"/>
              </a:rPr>
              <a:t>, </a:t>
            </a:r>
            <a:r>
              <a:rPr lang="en-GB" sz="2400" b="0" i="0" u="none" strike="noStrike" cap="none" dirty="0" err="1" smtClean="0">
                <a:solidFill>
                  <a:srgbClr val="000000"/>
                </a:solidFill>
                <a:latin typeface="Calibri"/>
                <a:ea typeface="Calibri"/>
                <a:cs typeface="Calibri"/>
                <a:sym typeface="Calibri"/>
              </a:rPr>
              <a:t>forshortening</a:t>
            </a:r>
            <a:r>
              <a:rPr lang="en-GB" sz="2400" b="0" i="0" u="none" strike="noStrike" cap="none" dirty="0">
                <a:solidFill>
                  <a:srgbClr val="000000"/>
                </a:solidFill>
                <a:latin typeface="Calibri"/>
                <a:ea typeface="Calibri"/>
                <a:cs typeface="Calibri"/>
                <a:sym typeface="Calibri"/>
              </a:rPr>
              <a:t>, use of scale, framing and </a:t>
            </a:r>
            <a:r>
              <a:rPr lang="en-GB" sz="2400" b="0" i="0" u="none" strike="noStrike" cap="none" dirty="0" smtClean="0">
                <a:solidFill>
                  <a:srgbClr val="000000"/>
                </a:solidFill>
                <a:latin typeface="Calibri"/>
                <a:ea typeface="Calibri"/>
                <a:cs typeface="Calibri"/>
                <a:sym typeface="Calibri"/>
              </a:rPr>
              <a:t>composition, portraying inside/outside</a:t>
            </a:r>
            <a:endParaRPr sz="2400" dirty="0"/>
          </a:p>
          <a:p>
            <a:pPr marL="0" marR="0" lvl="0" indent="0" algn="l" rtl="0">
              <a:lnSpc>
                <a:spcPct val="100000"/>
              </a:lnSpc>
              <a:spcBef>
                <a:spcPts val="0"/>
              </a:spcBef>
              <a:spcAft>
                <a:spcPts val="0"/>
              </a:spcAft>
              <a:buClr>
                <a:srgbClr val="000000"/>
              </a:buClr>
              <a:buSzPts val="1400"/>
              <a:buFont typeface="Calibri"/>
              <a:buNone/>
            </a:pPr>
            <a:endParaRPr sz="24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Calibri"/>
              <a:buNone/>
            </a:pPr>
            <a:r>
              <a:rPr lang="en-GB" sz="2400" b="0" i="0" u="none" strike="noStrike" cap="none" dirty="0">
                <a:solidFill>
                  <a:srgbClr val="000000"/>
                </a:solidFill>
                <a:latin typeface="Calibri"/>
                <a:ea typeface="Calibri"/>
                <a:cs typeface="Calibri"/>
                <a:sym typeface="Calibri"/>
              </a:rPr>
              <a:t>Do a visual </a:t>
            </a:r>
            <a:r>
              <a:rPr lang="en-GB" sz="2400" b="0" i="0" u="none" strike="noStrike" cap="none" dirty="0" smtClean="0">
                <a:solidFill>
                  <a:srgbClr val="000000"/>
                </a:solidFill>
                <a:latin typeface="Calibri"/>
                <a:ea typeface="Calibri"/>
                <a:cs typeface="Calibri"/>
                <a:sym typeface="Calibri"/>
              </a:rPr>
              <a:t>analysis/tracings </a:t>
            </a:r>
            <a:r>
              <a:rPr lang="en-GB" sz="2400" b="0" i="0" u="none" strike="noStrike" cap="none" dirty="0">
                <a:solidFill>
                  <a:srgbClr val="000000"/>
                </a:solidFill>
                <a:latin typeface="Calibri"/>
                <a:ea typeface="Calibri"/>
                <a:cs typeface="Calibri"/>
                <a:sym typeface="Calibri"/>
              </a:rPr>
              <a:t>to understand the compositional elements/spatial relationships </a:t>
            </a:r>
            <a:endParaRPr sz="24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Calibri"/>
              <a:buNone/>
            </a:pPr>
            <a:r>
              <a:rPr lang="en-GB" sz="2400" b="0" i="0" u="none" strike="noStrike" cap="none" dirty="0">
                <a:solidFill>
                  <a:srgbClr val="000000"/>
                </a:solidFill>
                <a:latin typeface="Calibri"/>
                <a:ea typeface="Calibri"/>
                <a:cs typeface="Calibri"/>
                <a:sym typeface="Calibri"/>
              </a:rPr>
              <a:t>perspective lines, dynamic shapes and sections, </a:t>
            </a:r>
            <a:r>
              <a:rPr lang="en-GB" sz="2400" b="0" i="0" u="none" strike="noStrike" cap="none" dirty="0" err="1">
                <a:solidFill>
                  <a:srgbClr val="000000"/>
                </a:solidFill>
                <a:latin typeface="Calibri"/>
                <a:ea typeface="Calibri"/>
                <a:cs typeface="Calibri"/>
                <a:sym typeface="Calibri"/>
              </a:rPr>
              <a:t>etc</a:t>
            </a:r>
            <a:r>
              <a:rPr lang="en-GB" sz="2400" b="0" i="0" u="none" strike="noStrike" cap="none" dirty="0">
                <a:solidFill>
                  <a:srgbClr val="000000"/>
                </a:solidFill>
                <a:latin typeface="Calibri"/>
                <a:ea typeface="Calibri"/>
                <a:cs typeface="Calibri"/>
                <a:sym typeface="Calibri"/>
              </a:rPr>
              <a:t>, </a:t>
            </a:r>
            <a:endParaRPr sz="24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Calibri"/>
              <a:buNone/>
            </a:pPr>
            <a:r>
              <a:rPr lang="en-GB" sz="2400" b="0" i="0" u="none" strike="noStrike" cap="none" dirty="0">
                <a:solidFill>
                  <a:srgbClr val="000000"/>
                </a:solidFill>
                <a:latin typeface="Calibri"/>
                <a:ea typeface="Calibri"/>
                <a:cs typeface="Calibri"/>
                <a:sym typeface="Calibri"/>
              </a:rPr>
              <a:t>cropping, zoom </a:t>
            </a:r>
            <a:r>
              <a:rPr lang="en-GB" sz="2400" b="0" i="0" u="none" strike="noStrike" cap="none" dirty="0" smtClean="0">
                <a:solidFill>
                  <a:srgbClr val="000000"/>
                </a:solidFill>
                <a:latin typeface="Calibri"/>
                <a:ea typeface="Calibri"/>
                <a:cs typeface="Calibri"/>
                <a:sym typeface="Calibri"/>
              </a:rPr>
              <a:t>in/out</a:t>
            </a:r>
            <a:r>
              <a:rPr lang="en-GB" sz="2400" dirty="0">
                <a:latin typeface="Calibri"/>
                <a:ea typeface="Calibri"/>
                <a:cs typeface="Calibri"/>
                <a:sym typeface="Calibri"/>
              </a:rPr>
              <a:t>.</a:t>
            </a:r>
            <a:endParaRPr sz="2400" b="0" i="0" u="none" strike="noStrike" cap="none"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99829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p:nvPr/>
        </p:nvSpPr>
        <p:spPr>
          <a:xfrm>
            <a:off x="0" y="0"/>
            <a:ext cx="12192000" cy="6571500"/>
          </a:xfrm>
          <a:prstGeom prst="rect">
            <a:avLst/>
          </a:prstGeom>
          <a:noFill/>
          <a:ln>
            <a:noFill/>
          </a:ln>
        </p:spPr>
        <p:txBody>
          <a:bodyPr spcFirstLastPara="1" wrap="square" lIns="91425" tIns="91425" rIns="91425" bIns="91425" anchor="t" anchorCtr="0">
            <a:spAutoFit/>
          </a:bodyPr>
          <a:lstStyle/>
          <a:p>
            <a:pPr marL="0" lvl="0" indent="0" algn="l" rtl="0">
              <a:lnSpc>
                <a:spcPct val="120000"/>
              </a:lnSpc>
              <a:spcBef>
                <a:spcPts val="0"/>
              </a:spcBef>
              <a:spcAft>
                <a:spcPts val="0"/>
              </a:spcAft>
              <a:buNone/>
            </a:pPr>
            <a:r>
              <a:rPr lang="en-GB" sz="2050" b="1">
                <a:solidFill>
                  <a:schemeClr val="dk1"/>
                </a:solidFill>
                <a:highlight>
                  <a:srgbClr val="FFFFFF"/>
                </a:highlight>
              </a:rPr>
              <a:t>Inside / Outside</a:t>
            </a:r>
            <a:endParaRPr sz="2050" b="1">
              <a:solidFill>
                <a:schemeClr val="dk1"/>
              </a:solidFill>
              <a:highlight>
                <a:srgbClr val="FFFFFF"/>
              </a:highlight>
            </a:endParaRPr>
          </a:p>
          <a:p>
            <a:pPr marL="457200" lvl="0" indent="-320675" algn="l" rtl="0">
              <a:lnSpc>
                <a:spcPct val="115000"/>
              </a:lnSpc>
              <a:spcBef>
                <a:spcPts val="1500"/>
              </a:spcBef>
              <a:spcAft>
                <a:spcPts val="0"/>
              </a:spcAft>
              <a:buClr>
                <a:srgbClr val="434343"/>
              </a:buClr>
              <a:buSzPts val="1450"/>
              <a:buChar char="●"/>
            </a:pPr>
            <a:r>
              <a:rPr lang="en-GB" sz="1450">
                <a:solidFill>
                  <a:srgbClr val="434343"/>
                </a:solidFill>
                <a:highlight>
                  <a:srgbClr val="FFFFFF"/>
                </a:highlight>
              </a:rPr>
              <a:t>Framing / windows;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Blurring of the boundary between inside and out;</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Prisons / loss of freedom;</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Breaking in the exterior barrier of things i.e. injuries in flesh resulting in the spilling out of insides;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Autopsy;</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Opening a can of preserved fruit;</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Pregnancy /birth;</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Shelter from the rain;</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The inconsistency between what is going on in the outside world and the inner turmoil of someone’s brain;</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The change in state as something moves from outside to inside the human body (i.e. food &gt; energy);</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An environment that is devoid of ‘outside’ i.e. fluorescent lights / poor ventilation…lacking in plant life…unable to see nature outdoors…the dwindling human condition etc;</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Apocalyptic future: what will happen if humans destroy the outdoor conditions; or a wall is erected to keep an infected virus-ridden population ‘outside’;</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The peeling back of interesting things to expose what is underneath (inside)…i.e. banana skins, seedpods, envelopes.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Vegetables or interesting fruit sliced through to expose the insides (things with lots of seed / pips / bumpy skin etc);</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Something opening to reveal something unexpected (i.e. inside a cardboard box);</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The Impossible Staircase: indoors blending into outdoors in an indeterminable fashion / a blurring of dimensions;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Inside the human body: complex, organic form: the miracle of life (human anatomy drawings / x-rays;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Inside an animal carcass;</a:t>
            </a:r>
            <a:endParaRPr sz="1450">
              <a:solidFill>
                <a:srgbClr val="434343"/>
              </a:solidFill>
              <a:highlight>
                <a:srgbClr val="FFFFFF"/>
              </a:highlight>
            </a:endParaRPr>
          </a:p>
          <a:p>
            <a:pPr marL="457200" lvl="0" indent="0" algn="l" rtl="0">
              <a:lnSpc>
                <a:spcPct val="115000"/>
              </a:lnSpc>
              <a:spcBef>
                <a:spcPts val="3700"/>
              </a:spcBef>
              <a:spcAft>
                <a:spcPts val="3700"/>
              </a:spcAft>
              <a:buNone/>
            </a:pPr>
            <a:endParaRPr sz="1350">
              <a:solidFill>
                <a:srgbClr val="434343"/>
              </a:solidFill>
              <a:highlight>
                <a:srgbClr val="FFFFFF"/>
              </a:highlight>
            </a:endParaRPr>
          </a:p>
        </p:txBody>
      </p:sp>
      <p:sp>
        <p:nvSpPr>
          <p:cNvPr id="82" name="Google Shape;82;p17"/>
          <p:cNvSpPr txBox="1"/>
          <p:nvPr/>
        </p:nvSpPr>
        <p:spPr>
          <a:xfrm>
            <a:off x="9192000" y="0"/>
            <a:ext cx="30000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solidFill>
                  <a:schemeClr val="hlink"/>
                </a:solidFill>
                <a:hlinkClick r:id="rId3"/>
              </a:rPr>
              <a:t>https://www.studentartguide.com/articles/a-level-art-exam-paper</a:t>
            </a:r>
            <a:r>
              <a:rPr lang="en-GB"/>
              <a:t> </a:t>
            </a:r>
            <a:endParaRPr/>
          </a:p>
        </p:txBody>
      </p:sp>
    </p:spTree>
    <p:extLst>
      <p:ext uri="{BB962C8B-B14F-4D97-AF65-F5344CB8AC3E}">
        <p14:creationId xmlns:p14="http://schemas.microsoft.com/office/powerpoint/2010/main" val="10273986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8"/>
          <p:cNvSpPr txBox="1"/>
          <p:nvPr/>
        </p:nvSpPr>
        <p:spPr>
          <a:xfrm>
            <a:off x="0" y="0"/>
            <a:ext cx="12125700" cy="61221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2050" b="1">
                <a:solidFill>
                  <a:schemeClr val="dk1"/>
                </a:solidFill>
                <a:highlight>
                  <a:srgbClr val="FFFFFF"/>
                </a:highlight>
              </a:rPr>
              <a:t>Inside / Outside</a:t>
            </a:r>
            <a:endParaRPr sz="2050" b="1">
              <a:solidFill>
                <a:schemeClr val="dk1"/>
              </a:solidFill>
              <a:highlight>
                <a:srgbClr val="FFFFFF"/>
              </a:highlight>
            </a:endParaRPr>
          </a:p>
          <a:p>
            <a:pPr marL="457200" lvl="0" indent="-320675" algn="l" rtl="0">
              <a:lnSpc>
                <a:spcPct val="115000"/>
              </a:lnSpc>
              <a:spcBef>
                <a:spcPts val="3700"/>
              </a:spcBef>
              <a:spcAft>
                <a:spcPts val="0"/>
              </a:spcAft>
              <a:buClr>
                <a:srgbClr val="434343"/>
              </a:buClr>
              <a:buSzPts val="1450"/>
              <a:buChar char="●"/>
            </a:pPr>
            <a:r>
              <a:rPr lang="en-GB" sz="1450">
                <a:solidFill>
                  <a:srgbClr val="434343"/>
                </a:solidFill>
                <a:highlight>
                  <a:srgbClr val="FFFFFF"/>
                </a:highlight>
              </a:rPr>
              <a:t>The human ‘outside’ – an exterior presented to those around us. The fixation we have on creating the best exterior possible: weight control/dieting; makeup; cosmetic surgery; latest fashions;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Inside the earth: minerals / geology / the underworld;</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Sectional views through a landscape (i.e. showing a slice through the ground / inside the earth): mines / slips / erosion / quarries, with trucks and machinery taking soil and rocks away;</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The soul: inside / outside – leaving the body;</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Plays upon storage and scale, i.e. miniature ‘scaled down’ items inside other items, like large wild animals stored inside tiny jars;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Castings of the insides of objects – things you don’t normally think about – that are then exposed for all to see;</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Walls / divisions / outsiders;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Deterioration that has occurred to something as a result of being left outside (i.e. an ice sculpture that is left in the sun or a decayed, rusted, weathered structure showing the long term effects of the elements);</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Light streaming in a window from outside;</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Kids in a daycare facility looking longingly outside;</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Animals in a small enclosure: a sorry life in comparison to those wild and free outside;</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Looking outside from an unusual perspective, i.e. as if you are a mouse looking through a small crack into a room;</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Inside a bomb shelter;</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Inside is meant to equal haven / shelter: what if inside is not this at all: a crime scene / an inside that has been violated;</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In the palm of your hand;</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The contents of something spilling out;</a:t>
            </a:r>
            <a:endParaRPr sz="1450">
              <a:solidFill>
                <a:srgbClr val="434343"/>
              </a:solidFill>
              <a:highlight>
                <a:srgbClr val="FFFFFF"/>
              </a:highlight>
            </a:endParaRPr>
          </a:p>
          <a:p>
            <a:pPr marL="457200" lvl="0" indent="-320675" algn="l" rtl="0">
              <a:lnSpc>
                <a:spcPct val="115000"/>
              </a:lnSpc>
              <a:spcBef>
                <a:spcPts val="0"/>
              </a:spcBef>
              <a:spcAft>
                <a:spcPts val="0"/>
              </a:spcAft>
              <a:buClr>
                <a:srgbClr val="434343"/>
              </a:buClr>
              <a:buSzPts val="1450"/>
              <a:buChar char="●"/>
            </a:pPr>
            <a:r>
              <a:rPr lang="en-GB" sz="1450">
                <a:solidFill>
                  <a:srgbClr val="434343"/>
                </a:solidFill>
                <a:highlight>
                  <a:srgbClr val="FFFFFF"/>
                </a:highlight>
              </a:rPr>
              <a:t>Shellfish or snails inside their shells.</a:t>
            </a:r>
            <a:endParaRPr sz="1450">
              <a:solidFill>
                <a:srgbClr val="434343"/>
              </a:solidFill>
              <a:highlight>
                <a:srgbClr val="FFFFFF"/>
              </a:highlight>
            </a:endParaRPr>
          </a:p>
        </p:txBody>
      </p:sp>
      <p:sp>
        <p:nvSpPr>
          <p:cNvPr id="88" name="Google Shape;88;p18"/>
          <p:cNvSpPr txBox="1"/>
          <p:nvPr/>
        </p:nvSpPr>
        <p:spPr>
          <a:xfrm>
            <a:off x="9192000" y="0"/>
            <a:ext cx="30000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solidFill>
                  <a:schemeClr val="hlink"/>
                </a:solidFill>
                <a:hlinkClick r:id="rId3"/>
              </a:rPr>
              <a:t>https://www.studentartguide.com/articles/a-level-art-exam-paper</a:t>
            </a:r>
            <a:r>
              <a:rPr lang="en-GB"/>
              <a:t> </a:t>
            </a:r>
            <a:endParaRPr/>
          </a:p>
        </p:txBody>
      </p:sp>
    </p:spTree>
    <p:extLst>
      <p:ext uri="{BB962C8B-B14F-4D97-AF65-F5344CB8AC3E}">
        <p14:creationId xmlns:p14="http://schemas.microsoft.com/office/powerpoint/2010/main" val="2414280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3" name="Google Shape;93;p19" descr="patrick george - My Studio Window, Moreton Terrace"/>
          <p:cNvPicPr preferRelativeResize="0"/>
          <p:nvPr/>
        </p:nvPicPr>
        <p:blipFill rotWithShape="1">
          <a:blip r:embed="rId3">
            <a:alphaModFix/>
          </a:blip>
          <a:srcRect/>
          <a:stretch/>
        </p:blipFill>
        <p:spPr>
          <a:xfrm>
            <a:off x="87569" y="98209"/>
            <a:ext cx="1603488" cy="3290637"/>
          </a:xfrm>
          <a:prstGeom prst="rect">
            <a:avLst/>
          </a:prstGeom>
          <a:noFill/>
          <a:ln>
            <a:noFill/>
          </a:ln>
        </p:spPr>
      </p:pic>
      <p:sp>
        <p:nvSpPr>
          <p:cNvPr id="94" name="Google Shape;94;p19"/>
          <p:cNvSpPr/>
          <p:nvPr/>
        </p:nvSpPr>
        <p:spPr>
          <a:xfrm>
            <a:off x="250350" y="3618497"/>
            <a:ext cx="1918436" cy="40011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000"/>
              <a:buFont typeface="Calibri"/>
              <a:buNone/>
            </a:pPr>
            <a:r>
              <a:rPr lang="en-GB" sz="1000" b="0" i="0" u="none" strike="noStrike" cap="none">
                <a:solidFill>
                  <a:srgbClr val="000000"/>
                </a:solidFill>
                <a:latin typeface="Calibri"/>
                <a:ea typeface="Calibri"/>
                <a:cs typeface="Calibri"/>
                <a:sym typeface="Calibri"/>
              </a:rPr>
              <a:t>patrick george - My Studio Window, Moreton Terrace</a:t>
            </a:r>
            <a:endParaRPr/>
          </a:p>
        </p:txBody>
      </p:sp>
      <p:pic>
        <p:nvPicPr>
          <p:cNvPr id="95" name="Google Shape;95;p19" descr="http://www.thejealouscurator.com/blog/wp-content/uploads/2012/07/rachel_whiteread2.jpg"/>
          <p:cNvPicPr preferRelativeResize="0"/>
          <p:nvPr/>
        </p:nvPicPr>
        <p:blipFill rotWithShape="1">
          <a:blip r:embed="rId4">
            <a:alphaModFix/>
          </a:blip>
          <a:srcRect/>
          <a:stretch/>
        </p:blipFill>
        <p:spPr>
          <a:xfrm>
            <a:off x="1954841" y="98209"/>
            <a:ext cx="1780723" cy="6319587"/>
          </a:xfrm>
          <a:prstGeom prst="rect">
            <a:avLst/>
          </a:prstGeom>
          <a:noFill/>
          <a:ln>
            <a:noFill/>
          </a:ln>
        </p:spPr>
      </p:pic>
      <p:sp>
        <p:nvSpPr>
          <p:cNvPr id="96" name="Google Shape;96;p19"/>
          <p:cNvSpPr/>
          <p:nvPr/>
        </p:nvSpPr>
        <p:spPr>
          <a:xfrm>
            <a:off x="2323287" y="6311384"/>
            <a:ext cx="1146468" cy="24622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000"/>
              <a:buFont typeface="Calibri"/>
              <a:buNone/>
            </a:pPr>
            <a:r>
              <a:rPr lang="en-GB" sz="1000" b="0" i="0" u="sng" strike="noStrike" cap="none">
                <a:solidFill>
                  <a:schemeClr val="hlink"/>
                </a:solidFill>
                <a:latin typeface="Calibri"/>
                <a:ea typeface="Calibri"/>
                <a:cs typeface="Calibri"/>
                <a:sym typeface="Calibri"/>
                <a:hlinkClick r:id="rId5"/>
              </a:rPr>
              <a:t>Rachel Whiteread</a:t>
            </a:r>
            <a:r>
              <a:rPr lang="en-GB" sz="1000" b="0" i="0" u="none" strike="noStrike" cap="none">
                <a:solidFill>
                  <a:srgbClr val="000000"/>
                </a:solidFill>
                <a:latin typeface="Calibri"/>
                <a:ea typeface="Calibri"/>
                <a:cs typeface="Calibri"/>
                <a:sym typeface="Calibri"/>
              </a:rPr>
              <a:t>:</a:t>
            </a:r>
            <a:endParaRPr/>
          </a:p>
        </p:txBody>
      </p:sp>
      <p:pic>
        <p:nvPicPr>
          <p:cNvPr id="97" name="Google Shape;97;p19" descr="Pangaea II: New Art From Africa and Latin America installation view"/>
          <p:cNvPicPr preferRelativeResize="0"/>
          <p:nvPr/>
        </p:nvPicPr>
        <p:blipFill rotWithShape="1">
          <a:blip r:embed="rId6">
            <a:alphaModFix/>
          </a:blip>
          <a:srcRect/>
          <a:stretch/>
        </p:blipFill>
        <p:spPr>
          <a:xfrm>
            <a:off x="3889638" y="139784"/>
            <a:ext cx="3204205" cy="1817989"/>
          </a:xfrm>
          <a:prstGeom prst="rect">
            <a:avLst/>
          </a:prstGeom>
          <a:noFill/>
          <a:ln>
            <a:noFill/>
          </a:ln>
        </p:spPr>
      </p:pic>
      <p:sp>
        <p:nvSpPr>
          <p:cNvPr id="98" name="Google Shape;98;p19"/>
          <p:cNvSpPr/>
          <p:nvPr/>
        </p:nvSpPr>
        <p:spPr>
          <a:xfrm>
            <a:off x="3696727" y="2010509"/>
            <a:ext cx="3524250" cy="2308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Pangaea II: New Art From Africa and Latin America installation view</a:t>
            </a:r>
            <a:endParaRPr/>
          </a:p>
        </p:txBody>
      </p:sp>
      <p:pic>
        <p:nvPicPr>
          <p:cNvPr id="99" name="Google Shape;99;p19" descr="in a cup- portraits Tiffany it would be interesting to see from the food's perspective"/>
          <p:cNvPicPr preferRelativeResize="0"/>
          <p:nvPr/>
        </p:nvPicPr>
        <p:blipFill rotWithShape="1">
          <a:blip r:embed="rId7">
            <a:alphaModFix/>
          </a:blip>
          <a:srcRect/>
          <a:stretch/>
        </p:blipFill>
        <p:spPr>
          <a:xfrm>
            <a:off x="9707526" y="176463"/>
            <a:ext cx="2322063" cy="3008341"/>
          </a:xfrm>
          <a:prstGeom prst="rect">
            <a:avLst/>
          </a:prstGeom>
          <a:noFill/>
          <a:ln>
            <a:noFill/>
          </a:ln>
        </p:spPr>
      </p:pic>
      <p:sp>
        <p:nvSpPr>
          <p:cNvPr id="100" name="Google Shape;100;p19"/>
          <p:cNvSpPr/>
          <p:nvPr/>
        </p:nvSpPr>
        <p:spPr>
          <a:xfrm>
            <a:off x="9596858" y="3215941"/>
            <a:ext cx="1124026" cy="24622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000"/>
              <a:buFont typeface="Calibri"/>
              <a:buNone/>
            </a:pPr>
            <a:r>
              <a:rPr lang="en-GB" sz="1000" b="0" i="0" u="sng" strike="noStrike" cap="none">
                <a:solidFill>
                  <a:schemeClr val="hlink"/>
                </a:solidFill>
                <a:latin typeface="Calibri"/>
                <a:ea typeface="Calibri"/>
                <a:cs typeface="Calibri"/>
                <a:sym typeface="Calibri"/>
                <a:hlinkClick r:id="rId8"/>
              </a:rPr>
              <a:t>Mariam Kandelaki</a:t>
            </a:r>
            <a:endParaRPr sz="1000" b="0" i="0" u="none" strike="noStrike" cap="none">
              <a:solidFill>
                <a:srgbClr val="000000"/>
              </a:solidFill>
              <a:latin typeface="Calibri"/>
              <a:ea typeface="Calibri"/>
              <a:cs typeface="Calibri"/>
              <a:sym typeface="Calibri"/>
            </a:endParaRPr>
          </a:p>
        </p:txBody>
      </p:sp>
      <p:pic>
        <p:nvPicPr>
          <p:cNvPr id="101" name="Google Shape;101;p19" descr="street"/>
          <p:cNvPicPr preferRelativeResize="0"/>
          <p:nvPr/>
        </p:nvPicPr>
        <p:blipFill rotWithShape="1">
          <a:blip r:embed="rId9">
            <a:alphaModFix/>
          </a:blip>
          <a:srcRect/>
          <a:stretch/>
        </p:blipFill>
        <p:spPr>
          <a:xfrm>
            <a:off x="9480246" y="3591934"/>
            <a:ext cx="1910112" cy="2891909"/>
          </a:xfrm>
          <a:prstGeom prst="rect">
            <a:avLst/>
          </a:prstGeom>
          <a:noFill/>
          <a:ln>
            <a:noFill/>
          </a:ln>
        </p:spPr>
      </p:pic>
      <p:pic>
        <p:nvPicPr>
          <p:cNvPr id="102" name="Google Shape;102;p19"/>
          <p:cNvPicPr preferRelativeResize="0"/>
          <p:nvPr/>
        </p:nvPicPr>
        <p:blipFill rotWithShape="1">
          <a:blip r:embed="rId10">
            <a:alphaModFix/>
          </a:blip>
          <a:srcRect/>
          <a:stretch/>
        </p:blipFill>
        <p:spPr>
          <a:xfrm>
            <a:off x="5301804" y="7117384"/>
            <a:ext cx="2113939" cy="3001793"/>
          </a:xfrm>
          <a:prstGeom prst="rect">
            <a:avLst/>
          </a:prstGeom>
          <a:noFill/>
          <a:ln>
            <a:noFill/>
          </a:ln>
        </p:spPr>
      </p:pic>
      <p:sp>
        <p:nvSpPr>
          <p:cNvPr id="103" name="Google Shape;103;p19"/>
          <p:cNvSpPr/>
          <p:nvPr/>
        </p:nvSpPr>
        <p:spPr>
          <a:xfrm>
            <a:off x="6890765" y="7022582"/>
            <a:ext cx="2113939" cy="24622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000"/>
              <a:buFont typeface="Calibri"/>
              <a:buNone/>
            </a:pPr>
            <a:r>
              <a:rPr lang="en-GB" sz="1000" b="0" i="0" u="none" strike="noStrike" cap="none">
                <a:solidFill>
                  <a:srgbClr val="000000"/>
                </a:solidFill>
                <a:latin typeface="Calibri"/>
                <a:ea typeface="Calibri"/>
                <a:cs typeface="Calibri"/>
                <a:sym typeface="Calibri"/>
              </a:rPr>
              <a:t>Thomas Demand “Bathroom" 1997</a:t>
            </a:r>
            <a:endParaRPr/>
          </a:p>
        </p:txBody>
      </p:sp>
      <p:pic>
        <p:nvPicPr>
          <p:cNvPr id="104" name="Google Shape;104;p19" descr="Andrea Costantini"/>
          <p:cNvPicPr preferRelativeResize="0"/>
          <p:nvPr/>
        </p:nvPicPr>
        <p:blipFill rotWithShape="1">
          <a:blip r:embed="rId11">
            <a:alphaModFix/>
          </a:blip>
          <a:srcRect b="32526"/>
          <a:stretch/>
        </p:blipFill>
        <p:spPr>
          <a:xfrm>
            <a:off x="3746901" y="2411809"/>
            <a:ext cx="1624733" cy="4140189"/>
          </a:xfrm>
          <a:prstGeom prst="rect">
            <a:avLst/>
          </a:prstGeom>
          <a:noFill/>
          <a:ln>
            <a:noFill/>
          </a:ln>
        </p:spPr>
      </p:pic>
      <p:pic>
        <p:nvPicPr>
          <p:cNvPr id="105" name="Google Shape;105;p19" descr="Peter Doig's paintings - in pictures"/>
          <p:cNvPicPr preferRelativeResize="0"/>
          <p:nvPr/>
        </p:nvPicPr>
        <p:blipFill rotWithShape="1">
          <a:blip r:embed="rId12">
            <a:alphaModFix/>
          </a:blip>
          <a:srcRect/>
          <a:stretch/>
        </p:blipFill>
        <p:spPr>
          <a:xfrm>
            <a:off x="5423340" y="4203132"/>
            <a:ext cx="1563431" cy="2367064"/>
          </a:xfrm>
          <a:prstGeom prst="rect">
            <a:avLst/>
          </a:prstGeom>
          <a:noFill/>
          <a:ln>
            <a:noFill/>
          </a:ln>
        </p:spPr>
      </p:pic>
      <p:sp>
        <p:nvSpPr>
          <p:cNvPr id="106" name="Google Shape;106;p19"/>
          <p:cNvSpPr/>
          <p:nvPr/>
        </p:nvSpPr>
        <p:spPr>
          <a:xfrm>
            <a:off x="6284966" y="6551998"/>
            <a:ext cx="731290" cy="24622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000"/>
              <a:buFont typeface="Calibri"/>
              <a:buNone/>
            </a:pPr>
            <a:r>
              <a:rPr lang="en-GB" sz="1000" b="0" i="0" u="none" strike="noStrike" cap="none">
                <a:solidFill>
                  <a:srgbClr val="000000"/>
                </a:solidFill>
                <a:latin typeface="Calibri"/>
                <a:ea typeface="Calibri"/>
                <a:cs typeface="Calibri"/>
                <a:sym typeface="Calibri"/>
              </a:rPr>
              <a:t>Peter Doig</a:t>
            </a:r>
            <a:endParaRPr sz="1000" b="0" i="0" u="none" strike="noStrike" cap="none">
              <a:solidFill>
                <a:srgbClr val="000000"/>
              </a:solidFill>
              <a:latin typeface="Calibri"/>
              <a:ea typeface="Calibri"/>
              <a:cs typeface="Calibri"/>
              <a:sym typeface="Calibri"/>
            </a:endParaRPr>
          </a:p>
        </p:txBody>
      </p:sp>
      <p:pic>
        <p:nvPicPr>
          <p:cNvPr id="107" name="Google Shape;107;p19" descr="Rachel Whiteread  Stair Space III 1995"/>
          <p:cNvPicPr preferRelativeResize="0"/>
          <p:nvPr/>
        </p:nvPicPr>
        <p:blipFill rotWithShape="1">
          <a:blip r:embed="rId13">
            <a:alphaModFix/>
          </a:blip>
          <a:srcRect/>
          <a:stretch/>
        </p:blipFill>
        <p:spPr>
          <a:xfrm>
            <a:off x="81321" y="3981213"/>
            <a:ext cx="1893488" cy="2678772"/>
          </a:xfrm>
          <a:prstGeom prst="rect">
            <a:avLst/>
          </a:prstGeom>
          <a:noFill/>
          <a:ln>
            <a:noFill/>
          </a:ln>
        </p:spPr>
      </p:pic>
      <p:pic>
        <p:nvPicPr>
          <p:cNvPr id="108" name="Google Shape;108;p19" descr="\&quot;Emerger\&quot; by Josep Moncada @ VirtualGallery.com"/>
          <p:cNvPicPr preferRelativeResize="0"/>
          <p:nvPr/>
        </p:nvPicPr>
        <p:blipFill rotWithShape="1">
          <a:blip r:embed="rId14">
            <a:alphaModFix/>
          </a:blip>
          <a:srcRect/>
          <a:stretch/>
        </p:blipFill>
        <p:spPr>
          <a:xfrm>
            <a:off x="7238428" y="176462"/>
            <a:ext cx="2055333" cy="3023938"/>
          </a:xfrm>
          <a:prstGeom prst="rect">
            <a:avLst/>
          </a:prstGeom>
          <a:noFill/>
          <a:ln>
            <a:noFill/>
          </a:ln>
        </p:spPr>
      </p:pic>
      <p:sp>
        <p:nvSpPr>
          <p:cNvPr id="109" name="Google Shape;109;p19"/>
          <p:cNvSpPr/>
          <p:nvPr/>
        </p:nvSpPr>
        <p:spPr>
          <a:xfrm>
            <a:off x="7102559" y="3178070"/>
            <a:ext cx="1617751" cy="24622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000"/>
              <a:buFont typeface="Calibri"/>
              <a:buNone/>
            </a:pPr>
            <a:r>
              <a:rPr lang="en-GB" sz="1000" b="0" i="0" u="none" strike="noStrike" cap="none">
                <a:solidFill>
                  <a:srgbClr val="000000"/>
                </a:solidFill>
                <a:latin typeface="Calibri"/>
                <a:ea typeface="Calibri"/>
                <a:cs typeface="Calibri"/>
                <a:sym typeface="Calibri"/>
              </a:rPr>
              <a:t>Emerger by Josep Moncada</a:t>
            </a:r>
            <a:endParaRPr sz="1000" b="0" i="0" u="none" strike="noStrike" cap="none">
              <a:solidFill>
                <a:srgbClr val="000000"/>
              </a:solidFill>
              <a:latin typeface="Calibri"/>
              <a:ea typeface="Calibri"/>
              <a:cs typeface="Calibri"/>
              <a:sym typeface="Calibri"/>
            </a:endParaRPr>
          </a:p>
        </p:txBody>
      </p:sp>
      <p:pic>
        <p:nvPicPr>
          <p:cNvPr id="110" name="Google Shape;110;p19" descr="These beautifully complex portraits convey a sense of internal struggle in a very outward way. Vancouver-based artist Adam Lupton’s series, What’s in Store for Me in the Direction I Don’t Take?, captures the physical signs of worries and stress that can consume a person’s thoughts. Each oil painting features distinct faces mixed with ghostly figures, …"/>
          <p:cNvPicPr preferRelativeResize="0"/>
          <p:nvPr/>
        </p:nvPicPr>
        <p:blipFill rotWithShape="1">
          <a:blip r:embed="rId15">
            <a:alphaModFix/>
          </a:blip>
          <a:srcRect/>
          <a:stretch/>
        </p:blipFill>
        <p:spPr>
          <a:xfrm>
            <a:off x="5540339" y="2287797"/>
            <a:ext cx="1489255" cy="1856288"/>
          </a:xfrm>
          <a:prstGeom prst="rect">
            <a:avLst/>
          </a:prstGeom>
          <a:noFill/>
          <a:ln>
            <a:noFill/>
          </a:ln>
        </p:spPr>
      </p:pic>
      <p:pic>
        <p:nvPicPr>
          <p:cNvPr id="111" name="Google Shape;111;p19" descr="street"/>
          <p:cNvPicPr preferRelativeResize="0"/>
          <p:nvPr/>
        </p:nvPicPr>
        <p:blipFill rotWithShape="1">
          <a:blip r:embed="rId9">
            <a:alphaModFix/>
          </a:blip>
          <a:srcRect/>
          <a:stretch/>
        </p:blipFill>
        <p:spPr>
          <a:xfrm rot="10800000">
            <a:off x="7415743" y="3618497"/>
            <a:ext cx="1910112" cy="2891909"/>
          </a:xfrm>
          <a:prstGeom prst="rect">
            <a:avLst/>
          </a:prstGeom>
          <a:noFill/>
          <a:ln>
            <a:noFill/>
          </a:ln>
        </p:spPr>
      </p:pic>
    </p:spTree>
    <p:extLst>
      <p:ext uri="{BB962C8B-B14F-4D97-AF65-F5344CB8AC3E}">
        <p14:creationId xmlns:p14="http://schemas.microsoft.com/office/powerpoint/2010/main" val="3649505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p20"/>
          <p:cNvPicPr preferRelativeResize="0"/>
          <p:nvPr/>
        </p:nvPicPr>
        <p:blipFill>
          <a:blip r:embed="rId3">
            <a:alphaModFix/>
          </a:blip>
          <a:stretch>
            <a:fillRect/>
          </a:stretch>
        </p:blipFill>
        <p:spPr>
          <a:xfrm>
            <a:off x="152400" y="152400"/>
            <a:ext cx="5482334" cy="6553202"/>
          </a:xfrm>
          <a:prstGeom prst="rect">
            <a:avLst/>
          </a:prstGeom>
          <a:noFill/>
          <a:ln>
            <a:noFill/>
          </a:ln>
        </p:spPr>
      </p:pic>
      <p:sp>
        <p:nvSpPr>
          <p:cNvPr id="117" name="Google Shape;117;p20"/>
          <p:cNvSpPr txBox="1"/>
          <p:nvPr/>
        </p:nvSpPr>
        <p:spPr>
          <a:xfrm>
            <a:off x="5726100" y="152400"/>
            <a:ext cx="62988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200" u="sng">
                <a:solidFill>
                  <a:schemeClr val="hlink"/>
                </a:solidFill>
                <a:hlinkClick r:id="rId4"/>
              </a:rPr>
              <a:t>https://www.tate.org.uk/art/artworks/kepes-locomotive-wheel-p80546</a:t>
            </a:r>
            <a:r>
              <a:rPr lang="en-GB" sz="1200">
                <a:solidFill>
                  <a:schemeClr val="dk1"/>
                </a:solidFill>
              </a:rPr>
              <a:t> </a:t>
            </a:r>
            <a:endParaRPr sz="100"/>
          </a:p>
        </p:txBody>
      </p:sp>
      <p:sp>
        <p:nvSpPr>
          <p:cNvPr id="118" name="Google Shape;118;p20"/>
          <p:cNvSpPr txBox="1"/>
          <p:nvPr/>
        </p:nvSpPr>
        <p:spPr>
          <a:xfrm>
            <a:off x="5779375" y="455125"/>
            <a:ext cx="3000000" cy="354000"/>
          </a:xfrm>
          <a:prstGeom prst="rect">
            <a:avLst/>
          </a:prstGeom>
          <a:noFill/>
          <a:ln>
            <a:noFill/>
          </a:ln>
        </p:spPr>
        <p:txBody>
          <a:bodyPr spcFirstLastPara="1" wrap="square" lIns="91425" tIns="91425" rIns="91425" bIns="91425" anchor="t" anchorCtr="0">
            <a:spAutoFit/>
          </a:bodyPr>
          <a:lstStyle/>
          <a:p>
            <a:pPr marL="0" lvl="0" indent="0" algn="ctr" rtl="0">
              <a:lnSpc>
                <a:spcPct val="128571"/>
              </a:lnSpc>
              <a:spcBef>
                <a:spcPts val="0"/>
              </a:spcBef>
              <a:spcAft>
                <a:spcPts val="1200"/>
              </a:spcAft>
              <a:buNone/>
            </a:pPr>
            <a:r>
              <a:rPr lang="en-GB" sz="1100">
                <a:solidFill>
                  <a:srgbClr val="313131"/>
                </a:solidFill>
                <a:highlight>
                  <a:srgbClr val="FFFFFF"/>
                </a:highlight>
                <a:uFill>
                  <a:noFill/>
                </a:uFill>
                <a:hlinkClick r:id="rId5">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György Kepes</a:t>
            </a:r>
            <a:r>
              <a:rPr lang="en-GB" sz="1100">
                <a:solidFill>
                  <a:srgbClr val="313131"/>
                </a:solidFill>
                <a:highlight>
                  <a:srgbClr val="FFFFFF"/>
                </a:highlight>
              </a:rPr>
              <a:t> Locomotive Wheel c.1939–40</a:t>
            </a:r>
            <a:endParaRPr sz="1100">
              <a:solidFill>
                <a:srgbClr val="313131"/>
              </a:solidFill>
              <a:highlight>
                <a:srgbClr val="FFFFFF"/>
              </a:highlight>
            </a:endParaRPr>
          </a:p>
        </p:txBody>
      </p:sp>
      <p:sp>
        <p:nvSpPr>
          <p:cNvPr id="119" name="Google Shape;119;p20"/>
          <p:cNvSpPr txBox="1"/>
          <p:nvPr/>
        </p:nvSpPr>
        <p:spPr>
          <a:xfrm>
            <a:off x="5846100" y="932150"/>
            <a:ext cx="6178800" cy="398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300">
                <a:solidFill>
                  <a:srgbClr val="313131"/>
                </a:solidFill>
                <a:highlight>
                  <a:srgbClr val="FFFFFF"/>
                </a:highlight>
              </a:rPr>
              <a:t>This is one of a large group of photograms and studies in modernist photography in Tate’s collection by the Hungarian-born photographer, painter, designer, teacher and writer, Gyorgy Kepes. </a:t>
            </a:r>
            <a:endParaRPr sz="1300">
              <a:solidFill>
                <a:srgbClr val="313131"/>
              </a:solidFill>
              <a:highlight>
                <a:srgbClr val="FFFFFF"/>
              </a:highlight>
            </a:endParaRPr>
          </a:p>
          <a:p>
            <a:pPr marL="0" lvl="0" indent="0" algn="l" rtl="0">
              <a:spcBef>
                <a:spcPts val="0"/>
              </a:spcBef>
              <a:spcAft>
                <a:spcPts val="0"/>
              </a:spcAft>
              <a:buNone/>
            </a:pPr>
            <a:endParaRPr sz="1300">
              <a:solidFill>
                <a:srgbClr val="313131"/>
              </a:solidFill>
              <a:highlight>
                <a:srgbClr val="FFFFFF"/>
              </a:highlight>
            </a:endParaRPr>
          </a:p>
          <a:p>
            <a:pPr marL="0" lvl="0" indent="0" algn="l" rtl="0">
              <a:spcBef>
                <a:spcPts val="0"/>
              </a:spcBef>
              <a:spcAft>
                <a:spcPts val="0"/>
              </a:spcAft>
              <a:buNone/>
            </a:pPr>
            <a:r>
              <a:rPr lang="en-GB" sz="1300">
                <a:solidFill>
                  <a:srgbClr val="313131"/>
                </a:solidFill>
                <a:highlight>
                  <a:srgbClr val="FFFFFF"/>
                </a:highlight>
              </a:rPr>
              <a:t>Essentially abstract images, the photograms exist metaphorically between science and art: as dematerialised light recordings of natural objects they have close links with Kepes’s later interest in scientific records.</a:t>
            </a:r>
            <a:endParaRPr sz="1300">
              <a:solidFill>
                <a:srgbClr val="313131"/>
              </a:solidFill>
              <a:highlight>
                <a:srgbClr val="FFFFFF"/>
              </a:highlight>
            </a:endParaRPr>
          </a:p>
          <a:p>
            <a:pPr marL="0" lvl="0" indent="0" algn="l" rtl="0">
              <a:spcBef>
                <a:spcPts val="0"/>
              </a:spcBef>
              <a:spcAft>
                <a:spcPts val="0"/>
              </a:spcAft>
              <a:buNone/>
            </a:pPr>
            <a:endParaRPr sz="1300">
              <a:solidFill>
                <a:srgbClr val="313131"/>
              </a:solidFill>
              <a:highlight>
                <a:srgbClr val="FFFFFF"/>
              </a:highlight>
            </a:endParaRPr>
          </a:p>
          <a:p>
            <a:pPr marL="0" lvl="0" indent="0" algn="l" rtl="0">
              <a:spcBef>
                <a:spcPts val="0"/>
              </a:spcBef>
              <a:spcAft>
                <a:spcPts val="0"/>
              </a:spcAft>
              <a:buNone/>
            </a:pPr>
            <a:r>
              <a:rPr lang="en-GB" sz="1300">
                <a:solidFill>
                  <a:srgbClr val="313131"/>
                </a:solidFill>
                <a:highlight>
                  <a:srgbClr val="FFFFFF"/>
                </a:highlight>
              </a:rPr>
              <a:t>The photograms he produced during this time, including the ones in Tate’s collection, demonstrate the fundamental aspects of his artistic personality, such as social consciousness, an interest in the formal qualities of light and the sensuousness of surfaces, and an exploration of an abstraction derived from nature and real objects. The imagery in these works includes studies with geometric forms such as prisms and cones, mechanical forms such as gears, domestic objects including sieves and string, more organic forms such as leaves, rocks, feathers and bone, and typography. Although Kepes did not himself view photography per se as a central concern, it formed a link between his painting, films and technological and environmental art projects. Light, the essence of photography, is at the heart of his practice.</a:t>
            </a:r>
            <a:endParaRPr sz="1300">
              <a:solidFill>
                <a:srgbClr val="313131"/>
              </a:solidFill>
              <a:highlight>
                <a:srgbClr val="FFFFFF"/>
              </a:highlight>
            </a:endParaRPr>
          </a:p>
        </p:txBody>
      </p:sp>
    </p:spTree>
    <p:extLst>
      <p:ext uri="{BB962C8B-B14F-4D97-AF65-F5344CB8AC3E}">
        <p14:creationId xmlns:p14="http://schemas.microsoft.com/office/powerpoint/2010/main" val="2495728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21"/>
          <p:cNvPicPr preferRelativeResize="0"/>
          <p:nvPr/>
        </p:nvPicPr>
        <p:blipFill>
          <a:blip r:embed="rId3">
            <a:alphaModFix/>
          </a:blip>
          <a:stretch>
            <a:fillRect/>
          </a:stretch>
        </p:blipFill>
        <p:spPr>
          <a:xfrm>
            <a:off x="152400" y="152400"/>
            <a:ext cx="4910635" cy="6553202"/>
          </a:xfrm>
          <a:prstGeom prst="rect">
            <a:avLst/>
          </a:prstGeom>
          <a:noFill/>
          <a:ln>
            <a:noFill/>
          </a:ln>
        </p:spPr>
      </p:pic>
      <p:sp>
        <p:nvSpPr>
          <p:cNvPr id="125" name="Google Shape;125;p21"/>
          <p:cNvSpPr txBox="1"/>
          <p:nvPr/>
        </p:nvSpPr>
        <p:spPr>
          <a:xfrm>
            <a:off x="5393175" y="0"/>
            <a:ext cx="50070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100" u="sng">
                <a:solidFill>
                  <a:schemeClr val="hlink"/>
                </a:solidFill>
                <a:hlinkClick r:id="rId4"/>
              </a:rPr>
              <a:t>https://www.tate.org.uk/art/artworks/kusama-the-passing-winter-t12821</a:t>
            </a:r>
            <a:r>
              <a:rPr lang="en-GB" sz="1100">
                <a:solidFill>
                  <a:schemeClr val="dk1"/>
                </a:solidFill>
              </a:rPr>
              <a:t> </a:t>
            </a:r>
            <a:endParaRPr sz="100"/>
          </a:p>
        </p:txBody>
      </p:sp>
      <p:sp>
        <p:nvSpPr>
          <p:cNvPr id="126" name="Google Shape;126;p21"/>
          <p:cNvSpPr txBox="1"/>
          <p:nvPr/>
        </p:nvSpPr>
        <p:spPr>
          <a:xfrm>
            <a:off x="5220075" y="354000"/>
            <a:ext cx="3568800" cy="384900"/>
          </a:xfrm>
          <a:prstGeom prst="rect">
            <a:avLst/>
          </a:prstGeom>
          <a:noFill/>
          <a:ln>
            <a:noFill/>
          </a:ln>
        </p:spPr>
        <p:txBody>
          <a:bodyPr spcFirstLastPara="1" wrap="square" lIns="91425" tIns="91425" rIns="91425" bIns="91425" anchor="t" anchorCtr="0">
            <a:spAutoFit/>
          </a:bodyPr>
          <a:lstStyle/>
          <a:p>
            <a:pPr marL="0" lvl="0" indent="0" algn="ctr" rtl="0">
              <a:lnSpc>
                <a:spcPct val="128571"/>
              </a:lnSpc>
              <a:spcBef>
                <a:spcPts val="0"/>
              </a:spcBef>
              <a:spcAft>
                <a:spcPts val="1200"/>
              </a:spcAft>
              <a:buNone/>
            </a:pPr>
            <a:r>
              <a:rPr lang="en-GB" sz="1300" b="1">
                <a:solidFill>
                  <a:srgbClr val="313131"/>
                </a:solidFill>
                <a:highlight>
                  <a:srgbClr val="FFFFFF"/>
                </a:highlight>
                <a:uFill>
                  <a:noFill/>
                </a:uFill>
                <a:hlinkClick r:id="rId5">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Yayoi Kusama</a:t>
            </a:r>
            <a:r>
              <a:rPr lang="en-GB" sz="1300" b="1">
                <a:solidFill>
                  <a:srgbClr val="313131"/>
                </a:solidFill>
                <a:highlight>
                  <a:srgbClr val="FFFFFF"/>
                </a:highlight>
              </a:rPr>
              <a:t> The Passing Winter 2005</a:t>
            </a:r>
            <a:endParaRPr sz="1300" b="1">
              <a:solidFill>
                <a:srgbClr val="313131"/>
              </a:solidFill>
              <a:highlight>
                <a:srgbClr val="FFFFFF"/>
              </a:highlight>
            </a:endParaRPr>
          </a:p>
        </p:txBody>
      </p:sp>
      <p:sp>
        <p:nvSpPr>
          <p:cNvPr id="127" name="Google Shape;127;p21"/>
          <p:cNvSpPr txBox="1"/>
          <p:nvPr/>
        </p:nvSpPr>
        <p:spPr>
          <a:xfrm>
            <a:off x="5459775" y="838925"/>
            <a:ext cx="5846100" cy="4371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i="1">
                <a:solidFill>
                  <a:srgbClr val="313131"/>
                </a:solidFill>
                <a:highlight>
                  <a:srgbClr val="FFFFFF"/>
                </a:highlight>
              </a:rPr>
              <a:t>The Passing Winter </a:t>
            </a:r>
            <a:r>
              <a:rPr lang="en-GB" sz="1600">
                <a:solidFill>
                  <a:srgbClr val="313131"/>
                </a:solidFill>
                <a:highlight>
                  <a:srgbClr val="FFFFFF"/>
                </a:highlight>
              </a:rPr>
              <a:t>2005 is a sculpture comprising a cube positioned on two thick panes of glass, which are arranged to form an x-shaped pedestal. The cube, which is also made of glass, has an interior and exterior lined with mirrors, and its sides each contain three circular holes of different sizes arranged in varying compositions. Viewers are invited to look through these holes to the inside of the box and in doing so can see the circular shapes that are cut into the cube’s walls reflected infinitely across its mirror-lined interior. This gives the impression of an indefinite, ever-receding space in which the reflected circles seem to float. The spectator might also see reflections of other viewers peering in through holes in the box’s other sides. The cube’s mirrored surfaces cause its appearance to alter with varying environmental conditions: the reflected dots inside the box take on different colours depending on the colour of the surrounding room, and the reflections alter in brightness depending on light conditions.</a:t>
            </a:r>
            <a:endParaRPr sz="1700"/>
          </a:p>
        </p:txBody>
      </p:sp>
    </p:spTree>
    <p:extLst>
      <p:ext uri="{BB962C8B-B14F-4D97-AF65-F5344CB8AC3E}">
        <p14:creationId xmlns:p14="http://schemas.microsoft.com/office/powerpoint/2010/main" val="215991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pic>
        <p:nvPicPr>
          <p:cNvPr id="132" name="Google Shape;132;p22"/>
          <p:cNvPicPr preferRelativeResize="0"/>
          <p:nvPr/>
        </p:nvPicPr>
        <p:blipFill>
          <a:blip r:embed="rId3">
            <a:alphaModFix/>
          </a:blip>
          <a:stretch>
            <a:fillRect/>
          </a:stretch>
        </p:blipFill>
        <p:spPr>
          <a:xfrm>
            <a:off x="152400" y="152400"/>
            <a:ext cx="4366782" cy="6553201"/>
          </a:xfrm>
          <a:prstGeom prst="rect">
            <a:avLst/>
          </a:prstGeom>
          <a:noFill/>
          <a:ln>
            <a:noFill/>
          </a:ln>
        </p:spPr>
      </p:pic>
      <p:sp>
        <p:nvSpPr>
          <p:cNvPr id="133" name="Google Shape;133;p22"/>
          <p:cNvSpPr txBox="1"/>
          <p:nvPr/>
        </p:nvSpPr>
        <p:spPr>
          <a:xfrm>
            <a:off x="4727350" y="0"/>
            <a:ext cx="6018900" cy="415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500">
                <a:solidFill>
                  <a:schemeClr val="dk1"/>
                </a:solidFill>
              </a:rPr>
              <a:t>https://mymodernmet.com/sebastian-eriksson-surreal-art/</a:t>
            </a:r>
            <a:endParaRPr sz="100"/>
          </a:p>
        </p:txBody>
      </p:sp>
      <p:sp>
        <p:nvSpPr>
          <p:cNvPr id="134" name="Google Shape;134;p22"/>
          <p:cNvSpPr txBox="1"/>
          <p:nvPr/>
        </p:nvSpPr>
        <p:spPr>
          <a:xfrm>
            <a:off x="4873825" y="1238425"/>
            <a:ext cx="6511800" cy="2928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350">
                <a:solidFill>
                  <a:schemeClr val="dk1"/>
                </a:solidFill>
                <a:highlight>
                  <a:srgbClr val="FFFFFF"/>
                </a:highlight>
              </a:rPr>
              <a:t>Sebastian Eriksson is an 18-year-old up-and-coming surrealist artist living in Sweden. Not only is his artwork amazing, it's extremely thought-provoking as he adds descriptions of how his pieces relate to his life.</a:t>
            </a:r>
            <a:endParaRPr sz="1350">
              <a:solidFill>
                <a:schemeClr val="dk1"/>
              </a:solidFill>
              <a:highlight>
                <a:srgbClr val="FFFFFF"/>
              </a:highlight>
            </a:endParaRPr>
          </a:p>
          <a:p>
            <a:pPr marL="0" lvl="0" indent="0" algn="l" rtl="0">
              <a:lnSpc>
                <a:spcPct val="115000"/>
              </a:lnSpc>
              <a:spcBef>
                <a:spcPts val="1500"/>
              </a:spcBef>
              <a:spcAft>
                <a:spcPts val="0"/>
              </a:spcAft>
              <a:buNone/>
            </a:pPr>
            <a:r>
              <a:rPr lang="en-GB" sz="1350">
                <a:solidFill>
                  <a:schemeClr val="dk1"/>
                </a:solidFill>
                <a:highlight>
                  <a:srgbClr val="FFFFFF"/>
                </a:highlight>
              </a:rPr>
              <a:t>For instance, in the piece above, he states: “This is another paradox that I've been working on for a couple of days. It describes a person with psychological problems such as schizophrenia, insanity, depression or other mental problems. His endless screaming makes his own mind eat him up. I have periods in my life where I feel like this. I wanted to make an illustration of my thoughts and my pain within.”</a:t>
            </a:r>
            <a:endParaRPr sz="1350">
              <a:solidFill>
                <a:schemeClr val="dk1"/>
              </a:solidFill>
              <a:highlight>
                <a:srgbClr val="FFFFFF"/>
              </a:highlight>
            </a:endParaRPr>
          </a:p>
          <a:p>
            <a:pPr marL="0" lvl="0" indent="0" algn="l" rtl="0">
              <a:lnSpc>
                <a:spcPct val="115000"/>
              </a:lnSpc>
              <a:spcBef>
                <a:spcPts val="1500"/>
              </a:spcBef>
              <a:spcAft>
                <a:spcPts val="1500"/>
              </a:spcAft>
              <a:buNone/>
            </a:pPr>
            <a:r>
              <a:rPr lang="en-GB" sz="1350">
                <a:solidFill>
                  <a:schemeClr val="dk1"/>
                </a:solidFill>
                <a:highlight>
                  <a:srgbClr val="FFFFFF"/>
                </a:highlight>
              </a:rPr>
              <a:t>And for the piece immediately below: “One day I felt like I was lost and I had too much things to think about. Like I was stuck in a maze and couldn't get out.”</a:t>
            </a:r>
            <a:endParaRPr sz="1350">
              <a:solidFill>
                <a:schemeClr val="dk1"/>
              </a:solidFill>
              <a:highlight>
                <a:srgbClr val="FFFFFF"/>
              </a:highlight>
            </a:endParaRPr>
          </a:p>
        </p:txBody>
      </p:sp>
    </p:spTree>
    <p:extLst>
      <p:ext uri="{BB962C8B-B14F-4D97-AF65-F5344CB8AC3E}">
        <p14:creationId xmlns:p14="http://schemas.microsoft.com/office/powerpoint/2010/main" val="2904995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pic>
        <p:nvPicPr>
          <p:cNvPr id="139" name="Google Shape;139;p23"/>
          <p:cNvPicPr preferRelativeResize="0"/>
          <p:nvPr/>
        </p:nvPicPr>
        <p:blipFill>
          <a:blip r:embed="rId3">
            <a:alphaModFix/>
          </a:blip>
          <a:stretch>
            <a:fillRect/>
          </a:stretch>
        </p:blipFill>
        <p:spPr>
          <a:xfrm>
            <a:off x="152400" y="0"/>
            <a:ext cx="4368800" cy="6553200"/>
          </a:xfrm>
          <a:prstGeom prst="rect">
            <a:avLst/>
          </a:prstGeom>
          <a:noFill/>
          <a:ln>
            <a:noFill/>
          </a:ln>
        </p:spPr>
      </p:pic>
      <p:pic>
        <p:nvPicPr>
          <p:cNvPr id="140" name="Google Shape;140;p23"/>
          <p:cNvPicPr preferRelativeResize="0"/>
          <p:nvPr/>
        </p:nvPicPr>
        <p:blipFill>
          <a:blip r:embed="rId4">
            <a:alphaModFix/>
          </a:blip>
          <a:stretch>
            <a:fillRect/>
          </a:stretch>
        </p:blipFill>
        <p:spPr>
          <a:xfrm>
            <a:off x="4673600" y="152400"/>
            <a:ext cx="7365999" cy="4910666"/>
          </a:xfrm>
          <a:prstGeom prst="rect">
            <a:avLst/>
          </a:prstGeom>
          <a:noFill/>
          <a:ln>
            <a:noFill/>
          </a:ln>
        </p:spPr>
      </p:pic>
      <p:sp>
        <p:nvSpPr>
          <p:cNvPr id="141" name="Google Shape;141;p23"/>
          <p:cNvSpPr txBox="1"/>
          <p:nvPr/>
        </p:nvSpPr>
        <p:spPr>
          <a:xfrm>
            <a:off x="152400" y="6431875"/>
            <a:ext cx="72957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200" u="sng">
                <a:solidFill>
                  <a:schemeClr val="hlink"/>
                </a:solidFill>
                <a:hlinkClick r:id="rId5"/>
              </a:rPr>
              <a:t>https://www.peterrandall-page.com/sculptures/womb-tomb/</a:t>
            </a:r>
            <a:r>
              <a:rPr lang="en-GB" sz="1200">
                <a:solidFill>
                  <a:schemeClr val="dk1"/>
                </a:solidFill>
              </a:rPr>
              <a:t> </a:t>
            </a:r>
            <a:endParaRPr sz="100"/>
          </a:p>
        </p:txBody>
      </p:sp>
      <p:sp>
        <p:nvSpPr>
          <p:cNvPr id="142" name="Google Shape;142;p23"/>
          <p:cNvSpPr txBox="1"/>
          <p:nvPr/>
        </p:nvSpPr>
        <p:spPr>
          <a:xfrm>
            <a:off x="4673600" y="5168275"/>
            <a:ext cx="4594200" cy="1632900"/>
          </a:xfrm>
          <a:prstGeom prst="rect">
            <a:avLst/>
          </a:prstGeom>
          <a:noFill/>
          <a:ln>
            <a:noFill/>
          </a:ln>
        </p:spPr>
        <p:txBody>
          <a:bodyPr spcFirstLastPara="1" wrap="square" lIns="91425" tIns="91425" rIns="91425" bIns="91425" anchor="t" anchorCtr="0">
            <a:spAutoFit/>
          </a:bodyPr>
          <a:lstStyle/>
          <a:p>
            <a:pPr marL="0" marR="25400" lvl="0" indent="0" algn="l" rtl="0">
              <a:lnSpc>
                <a:spcPct val="115000"/>
              </a:lnSpc>
              <a:spcBef>
                <a:spcPts val="800"/>
              </a:spcBef>
              <a:spcAft>
                <a:spcPts val="0"/>
              </a:spcAft>
              <a:buNone/>
            </a:pPr>
            <a:r>
              <a:rPr lang="en-GB" sz="1800" b="1">
                <a:solidFill>
                  <a:srgbClr val="666666"/>
                </a:solidFill>
              </a:rPr>
              <a:t>Womb Tomb</a:t>
            </a:r>
            <a:endParaRPr sz="1800" b="1">
              <a:solidFill>
                <a:srgbClr val="666666"/>
              </a:solidFill>
            </a:endParaRPr>
          </a:p>
          <a:p>
            <a:pPr marL="0" lvl="0" indent="0" algn="l" rtl="0">
              <a:lnSpc>
                <a:spcPct val="115000"/>
              </a:lnSpc>
              <a:spcBef>
                <a:spcPts val="800"/>
              </a:spcBef>
              <a:spcAft>
                <a:spcPts val="0"/>
              </a:spcAft>
              <a:buNone/>
            </a:pPr>
            <a:r>
              <a:rPr lang="en-GB" sz="1050">
                <a:solidFill>
                  <a:srgbClr val="666666"/>
                </a:solidFill>
              </a:rPr>
              <a:t>2000</a:t>
            </a:r>
            <a:endParaRPr sz="1050">
              <a:solidFill>
                <a:srgbClr val="666666"/>
              </a:solidFill>
            </a:endParaRPr>
          </a:p>
          <a:p>
            <a:pPr marL="0" lvl="0" indent="0" algn="l" rtl="0">
              <a:lnSpc>
                <a:spcPct val="115000"/>
              </a:lnSpc>
              <a:spcBef>
                <a:spcPts val="800"/>
              </a:spcBef>
              <a:spcAft>
                <a:spcPts val="0"/>
              </a:spcAft>
              <a:buNone/>
            </a:pPr>
            <a:r>
              <a:rPr lang="en-GB" sz="1050" i="1">
                <a:solidFill>
                  <a:srgbClr val="666666"/>
                </a:solidFill>
              </a:rPr>
              <a:t>Granite Boulder</a:t>
            </a:r>
            <a:endParaRPr sz="1050" i="1">
              <a:solidFill>
                <a:srgbClr val="666666"/>
              </a:solidFill>
            </a:endParaRPr>
          </a:p>
          <a:p>
            <a:pPr marL="0" lvl="0" indent="0" algn="l" rtl="0">
              <a:lnSpc>
                <a:spcPct val="115000"/>
              </a:lnSpc>
              <a:spcBef>
                <a:spcPts val="800"/>
              </a:spcBef>
              <a:spcAft>
                <a:spcPts val="0"/>
              </a:spcAft>
              <a:buNone/>
            </a:pPr>
            <a:r>
              <a:rPr lang="en-GB" sz="1050">
                <a:solidFill>
                  <a:srgbClr val="666666"/>
                </a:solidFill>
              </a:rPr>
              <a:t>230 x 335 x 270 cm</a:t>
            </a:r>
            <a:endParaRPr sz="1050">
              <a:solidFill>
                <a:srgbClr val="666666"/>
              </a:solidFill>
            </a:endParaRPr>
          </a:p>
          <a:p>
            <a:pPr marL="0" lvl="0" indent="0" algn="l" rtl="0">
              <a:lnSpc>
                <a:spcPct val="115000"/>
              </a:lnSpc>
              <a:spcBef>
                <a:spcPts val="800"/>
              </a:spcBef>
              <a:spcAft>
                <a:spcPts val="800"/>
              </a:spcAft>
              <a:buNone/>
            </a:pPr>
            <a:r>
              <a:rPr lang="en-GB" sz="1050">
                <a:solidFill>
                  <a:srgbClr val="666666"/>
                </a:solidFill>
              </a:rPr>
              <a:t>213 x 270 x 230 cm</a:t>
            </a:r>
            <a:endParaRPr sz="1050">
              <a:solidFill>
                <a:srgbClr val="666666"/>
              </a:solidFill>
            </a:endParaRPr>
          </a:p>
        </p:txBody>
      </p:sp>
    </p:spTree>
    <p:extLst>
      <p:ext uri="{BB962C8B-B14F-4D97-AF65-F5344CB8AC3E}">
        <p14:creationId xmlns:p14="http://schemas.microsoft.com/office/powerpoint/2010/main" val="3408478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4"/>
          <p:cNvSpPr txBox="1">
            <a:spLocks noGrp="1"/>
          </p:cNvSpPr>
          <p:nvPr>
            <p:ph type="title"/>
          </p:nvPr>
        </p:nvSpPr>
        <p:spPr>
          <a:xfrm>
            <a:off x="59931" y="228600"/>
            <a:ext cx="12022176" cy="782329"/>
          </a:xfrm>
          <a:prstGeom prst="rect">
            <a:avLst/>
          </a:prstGeom>
          <a:noFill/>
          <a:ln>
            <a:noFill/>
          </a:ln>
        </p:spPr>
        <p:txBody>
          <a:bodyPr spcFirstLastPara="1" wrap="square" lIns="45700" tIns="45700" rIns="45700" bIns="45700" anchor="ctr" anchorCtr="0">
            <a:normAutofit fontScale="90000"/>
          </a:bodyPr>
          <a:lstStyle/>
          <a:p>
            <a:pPr marL="0" lvl="0" indent="0" algn="l" rtl="0">
              <a:lnSpc>
                <a:spcPct val="90000"/>
              </a:lnSpc>
              <a:spcBef>
                <a:spcPts val="0"/>
              </a:spcBef>
              <a:spcAft>
                <a:spcPts val="0"/>
              </a:spcAft>
              <a:buClr>
                <a:srgbClr val="000000"/>
              </a:buClr>
              <a:buSzPct val="100000"/>
              <a:buFont typeface="Calibri"/>
              <a:buNone/>
            </a:pPr>
            <a:r>
              <a:rPr lang="en-GB" sz="3100"/>
              <a:t>Analyse the composition. </a:t>
            </a:r>
            <a:br>
              <a:rPr lang="en-GB" sz="3100"/>
            </a:br>
            <a:r>
              <a:rPr lang="en-GB" sz="3100"/>
              <a:t>Describe how the elements have been arranged.</a:t>
            </a:r>
            <a:br>
              <a:rPr lang="en-GB" sz="3100"/>
            </a:br>
            <a:r>
              <a:rPr lang="en-GB" sz="3100"/>
              <a:t>Explain the effect this creates – </a:t>
            </a:r>
            <a:r>
              <a:rPr lang="en-GB" sz="2700"/>
              <a:t>how it leads the viewers eye. The feeling/atmosphere.</a:t>
            </a:r>
            <a:endParaRPr sz="2700"/>
          </a:p>
        </p:txBody>
      </p:sp>
      <p:pic>
        <p:nvPicPr>
          <p:cNvPr id="148" name="Google Shape;148;p24"/>
          <p:cNvPicPr preferRelativeResize="0"/>
          <p:nvPr/>
        </p:nvPicPr>
        <p:blipFill>
          <a:blip r:embed="rId3">
            <a:alphaModFix/>
          </a:blip>
          <a:stretch>
            <a:fillRect/>
          </a:stretch>
        </p:blipFill>
        <p:spPr>
          <a:xfrm>
            <a:off x="1204425" y="1344950"/>
            <a:ext cx="3436650" cy="5154975"/>
          </a:xfrm>
          <a:prstGeom prst="rect">
            <a:avLst/>
          </a:prstGeom>
          <a:noFill/>
          <a:ln>
            <a:noFill/>
          </a:ln>
        </p:spPr>
      </p:pic>
      <p:pic>
        <p:nvPicPr>
          <p:cNvPr id="149" name="Google Shape;149;p24"/>
          <p:cNvPicPr preferRelativeResize="0"/>
          <p:nvPr/>
        </p:nvPicPr>
        <p:blipFill>
          <a:blip r:embed="rId4">
            <a:alphaModFix/>
          </a:blip>
          <a:stretch>
            <a:fillRect/>
          </a:stretch>
        </p:blipFill>
        <p:spPr>
          <a:xfrm>
            <a:off x="4820100" y="1344951"/>
            <a:ext cx="6751425" cy="4500976"/>
          </a:xfrm>
          <a:prstGeom prst="rect">
            <a:avLst/>
          </a:prstGeom>
          <a:noFill/>
          <a:ln>
            <a:noFill/>
          </a:ln>
        </p:spPr>
      </p:pic>
      <p:sp>
        <p:nvSpPr>
          <p:cNvPr id="150" name="Google Shape;150;p24"/>
          <p:cNvSpPr txBox="1"/>
          <p:nvPr/>
        </p:nvSpPr>
        <p:spPr>
          <a:xfrm>
            <a:off x="4726875" y="5802000"/>
            <a:ext cx="6112800" cy="985200"/>
          </a:xfrm>
          <a:prstGeom prst="rect">
            <a:avLst/>
          </a:prstGeom>
          <a:noFill/>
          <a:ln>
            <a:noFill/>
          </a:ln>
        </p:spPr>
        <p:txBody>
          <a:bodyPr spcFirstLastPara="1" wrap="square" lIns="91425" tIns="91425" rIns="91425" bIns="91425" anchor="t" anchorCtr="0">
            <a:spAutoFit/>
          </a:bodyPr>
          <a:lstStyle/>
          <a:p>
            <a:pPr marL="0" marR="25400" lvl="0" indent="0" algn="l" rtl="0">
              <a:lnSpc>
                <a:spcPct val="115000"/>
              </a:lnSpc>
              <a:spcBef>
                <a:spcPts val="800"/>
              </a:spcBef>
              <a:spcAft>
                <a:spcPts val="0"/>
              </a:spcAft>
              <a:buNone/>
            </a:pPr>
            <a:r>
              <a:rPr lang="en-GB" b="1">
                <a:solidFill>
                  <a:srgbClr val="666666"/>
                </a:solidFill>
              </a:rPr>
              <a:t>Womb Tomb</a:t>
            </a:r>
            <a:endParaRPr b="1">
              <a:solidFill>
                <a:srgbClr val="666666"/>
              </a:solidFill>
            </a:endParaRPr>
          </a:p>
          <a:p>
            <a:pPr marL="0" lvl="0" indent="0" algn="l" rtl="0">
              <a:lnSpc>
                <a:spcPct val="115000"/>
              </a:lnSpc>
              <a:spcBef>
                <a:spcPts val="800"/>
              </a:spcBef>
              <a:spcAft>
                <a:spcPts val="0"/>
              </a:spcAft>
              <a:buNone/>
            </a:pPr>
            <a:r>
              <a:rPr lang="en-GB" sz="1050">
                <a:solidFill>
                  <a:srgbClr val="666666"/>
                </a:solidFill>
              </a:rPr>
              <a:t>2000</a:t>
            </a:r>
            <a:endParaRPr sz="1050">
              <a:solidFill>
                <a:srgbClr val="666666"/>
              </a:solidFill>
            </a:endParaRPr>
          </a:p>
          <a:p>
            <a:pPr marL="0" lvl="0" indent="0" algn="l" rtl="0">
              <a:lnSpc>
                <a:spcPct val="115000"/>
              </a:lnSpc>
              <a:spcBef>
                <a:spcPts val="800"/>
              </a:spcBef>
              <a:spcAft>
                <a:spcPts val="800"/>
              </a:spcAft>
              <a:buNone/>
            </a:pPr>
            <a:r>
              <a:rPr lang="en-GB" sz="1050" i="1">
                <a:solidFill>
                  <a:srgbClr val="666666"/>
                </a:solidFill>
              </a:rPr>
              <a:t>Granite Boulder</a:t>
            </a:r>
            <a:endParaRPr sz="1050">
              <a:solidFill>
                <a:srgbClr val="666666"/>
              </a:solidFill>
            </a:endParaRPr>
          </a:p>
        </p:txBody>
      </p:sp>
    </p:spTree>
    <p:extLst>
      <p:ext uri="{BB962C8B-B14F-4D97-AF65-F5344CB8AC3E}">
        <p14:creationId xmlns:p14="http://schemas.microsoft.com/office/powerpoint/2010/main" val="564671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8934" y="105257"/>
            <a:ext cx="2386425" cy="2386425"/>
          </a:xfrm>
          <a:prstGeom prst="rect">
            <a:avLst/>
          </a:prstGeom>
        </p:spPr>
      </p:pic>
      <p:pic>
        <p:nvPicPr>
          <p:cNvPr id="5" name="Picture 4"/>
          <p:cNvPicPr>
            <a:picLocks noChangeAspect="1"/>
          </p:cNvPicPr>
          <p:nvPr/>
        </p:nvPicPr>
        <p:blipFill>
          <a:blip r:embed="rId3"/>
          <a:stretch>
            <a:fillRect/>
          </a:stretch>
        </p:blipFill>
        <p:spPr>
          <a:xfrm>
            <a:off x="5020227" y="105257"/>
            <a:ext cx="2386425" cy="2386425"/>
          </a:xfrm>
          <a:prstGeom prst="rect">
            <a:avLst/>
          </a:prstGeom>
        </p:spPr>
      </p:pic>
      <p:pic>
        <p:nvPicPr>
          <p:cNvPr id="6" name="Picture 5"/>
          <p:cNvPicPr>
            <a:picLocks noChangeAspect="1"/>
          </p:cNvPicPr>
          <p:nvPr/>
        </p:nvPicPr>
        <p:blipFill rotWithShape="1">
          <a:blip r:embed="rId4"/>
          <a:srcRect l="9758" t="7019" r="10243" b="6727"/>
          <a:stretch/>
        </p:blipFill>
        <p:spPr>
          <a:xfrm>
            <a:off x="2514577" y="105257"/>
            <a:ext cx="2456432" cy="3310600"/>
          </a:xfrm>
          <a:prstGeom prst="rect">
            <a:avLst/>
          </a:prstGeom>
        </p:spPr>
      </p:pic>
      <p:pic>
        <p:nvPicPr>
          <p:cNvPr id="7" name="Picture 6"/>
          <p:cNvPicPr>
            <a:picLocks noChangeAspect="1"/>
          </p:cNvPicPr>
          <p:nvPr/>
        </p:nvPicPr>
        <p:blipFill rotWithShape="1">
          <a:blip r:embed="rId5"/>
          <a:srcRect r="2646"/>
          <a:stretch/>
        </p:blipFill>
        <p:spPr>
          <a:xfrm>
            <a:off x="162061" y="2491682"/>
            <a:ext cx="2140564" cy="4366318"/>
          </a:xfrm>
          <a:prstGeom prst="rect">
            <a:avLst/>
          </a:prstGeom>
        </p:spPr>
      </p:pic>
      <p:pic>
        <p:nvPicPr>
          <p:cNvPr id="1026" name="Picture 2" descr="https://i.pinimg.com/564x/e0/36/a0/e036a050b3b00fb7ef50cd4a155cd72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70612" y="3502584"/>
            <a:ext cx="2532308" cy="326328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7"/>
          <a:stretch>
            <a:fillRect/>
          </a:stretch>
        </p:blipFill>
        <p:spPr>
          <a:xfrm>
            <a:off x="5052138" y="2568632"/>
            <a:ext cx="2296313" cy="4079621"/>
          </a:xfrm>
          <a:prstGeom prst="rect">
            <a:avLst/>
          </a:prstGeom>
        </p:spPr>
      </p:pic>
      <p:pic>
        <p:nvPicPr>
          <p:cNvPr id="1028" name="Picture 4" descr="https://i.pinimg.com/564x/d6/9a/cb/d69acb4ebf89f05b506513ece9fc5d6d.jpg"/>
          <p:cNvPicPr>
            <a:picLocks noChangeAspect="1" noChangeArrowheads="1"/>
          </p:cNvPicPr>
          <p:nvPr/>
        </p:nvPicPr>
        <p:blipFill rotWithShape="1">
          <a:blip r:embed="rId8">
            <a:extLst>
              <a:ext uri="{28A0092B-C50C-407E-A947-70E740481C1C}">
                <a14:useLocalDpi xmlns:a14="http://schemas.microsoft.com/office/drawing/2010/main" val="0"/>
              </a:ext>
            </a:extLst>
          </a:blip>
          <a:srcRect l="8300" t="6121" r="24101" b="4160"/>
          <a:stretch/>
        </p:blipFill>
        <p:spPr bwMode="auto">
          <a:xfrm>
            <a:off x="7583994" y="2957208"/>
            <a:ext cx="2281229" cy="38086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rotWithShape="1">
          <a:blip r:embed="rId9"/>
          <a:srcRect l="8803" t="13964" r="9286" b="14505"/>
          <a:stretch/>
        </p:blipFill>
        <p:spPr>
          <a:xfrm>
            <a:off x="7487782" y="56447"/>
            <a:ext cx="2214482" cy="2900761"/>
          </a:xfrm>
          <a:prstGeom prst="rect">
            <a:avLst/>
          </a:prstGeom>
        </p:spPr>
      </p:pic>
      <p:pic>
        <p:nvPicPr>
          <p:cNvPr id="1030" name="Picture 6" descr="https://i.pinimg.com/564x/68/09/db/6809dbb4df35476fe2f58161909c4ef9.jpg"/>
          <p:cNvPicPr>
            <a:picLocks noChangeAspect="1" noChangeArrowheads="1"/>
          </p:cNvPicPr>
          <p:nvPr/>
        </p:nvPicPr>
        <p:blipFill rotWithShape="1">
          <a:blip r:embed="rId10">
            <a:extLst>
              <a:ext uri="{28A0092B-C50C-407E-A947-70E740481C1C}">
                <a14:useLocalDpi xmlns:a14="http://schemas.microsoft.com/office/drawing/2010/main" val="0"/>
              </a:ext>
            </a:extLst>
          </a:blip>
          <a:srcRect l="13141" t="10940" r="12503" b="10428"/>
          <a:stretch/>
        </p:blipFill>
        <p:spPr bwMode="auto">
          <a:xfrm>
            <a:off x="9865223" y="3415857"/>
            <a:ext cx="2195893" cy="328352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i.pinimg.com/564x/66/cb/58/66cb5804df9b8922ebc76ffc743db528.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972535" y="74516"/>
            <a:ext cx="1972854" cy="3240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3197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1443</Words>
  <Application>Microsoft Office PowerPoint</Application>
  <PresentationFormat>Widescreen</PresentationFormat>
  <Paragraphs>87</Paragraphs>
  <Slides>12</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Exploring the theme: Inside/Outside</vt:lpstr>
      <vt:lpstr>Produce your own mini sketchbook</vt:lpstr>
      <vt:lpstr>Inside/Outside – analysing artists’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Analyse the composition.  Describe how the elements have been arranged. Explain the effect this creates – how it leads the viewers eye. The feeling/atmosphere.</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Inside/Outside – analysing artists’ work</dc:title>
  <dc:creator>ShkokaniY</dc:creator>
  <cp:lastModifiedBy>ShkokaniY</cp:lastModifiedBy>
  <cp:revision>5</cp:revision>
  <dcterms:created xsi:type="dcterms:W3CDTF">2023-09-05T09:24:09Z</dcterms:created>
  <dcterms:modified xsi:type="dcterms:W3CDTF">2024-07-01T11:13:38Z</dcterms:modified>
</cp:coreProperties>
</file>